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729" r:id="rId2"/>
  </p:sldMasterIdLst>
  <p:notesMasterIdLst>
    <p:notesMasterId r:id="rId9"/>
  </p:notesMasterIdLst>
  <p:handoutMasterIdLst>
    <p:handoutMasterId r:id="rId10"/>
  </p:handoutMasterIdLst>
  <p:sldIdLst>
    <p:sldId id="376" r:id="rId3"/>
    <p:sldId id="385" r:id="rId4"/>
    <p:sldId id="386" r:id="rId5"/>
    <p:sldId id="387" r:id="rId6"/>
    <p:sldId id="388" r:id="rId7"/>
    <p:sldId id="389" r:id="rId8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5">
          <p15:clr>
            <a:srgbClr val="A4A3A4"/>
          </p15:clr>
        </p15:guide>
        <p15:guide id="2" pos="28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1A86"/>
    <a:srgbClr val="010000"/>
    <a:srgbClr val="06B0DA"/>
    <a:srgbClr val="00B2EF"/>
    <a:srgbClr val="FDB813"/>
    <a:srgbClr val="FFFFFF"/>
    <a:srgbClr val="00B0DA"/>
    <a:srgbClr val="6D6E70"/>
    <a:srgbClr val="F19027"/>
    <a:srgbClr val="8C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472" autoAdjust="0"/>
  </p:normalViewPr>
  <p:slideViewPr>
    <p:cSldViewPr snapToGrid="0" snapToObjects="1">
      <p:cViewPr varScale="1">
        <p:scale>
          <a:sx n="112" d="100"/>
          <a:sy n="112" d="100"/>
        </p:scale>
        <p:origin x="648" y="84"/>
      </p:cViewPr>
      <p:guideLst>
        <p:guide orient="horz" pos="755"/>
        <p:guide pos="2830"/>
      </p:guideLst>
    </p:cSldViewPr>
  </p:slideViewPr>
  <p:outlineViewPr>
    <p:cViewPr>
      <p:scale>
        <a:sx n="33" d="100"/>
        <a:sy n="33" d="100"/>
      </p:scale>
      <p:origin x="0" y="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24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852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213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hape 162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23825" y="762000"/>
            <a:ext cx="6792913" cy="38227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0 w 120000"/>
              <a:gd name="T11" fmla="*/ 0 h 120000"/>
              <a:gd name="T12" fmla="*/ 120000 w 120000"/>
              <a:gd name="T1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Shape 163"/>
          <p:cNvSpPr txBox="1">
            <a:spLocks noGrp="1"/>
          </p:cNvSpPr>
          <p:nvPr>
            <p:ph type="body" idx="1"/>
          </p:nvPr>
        </p:nvSpPr>
        <p:spPr bwMode="auto">
          <a:xfrm>
            <a:off x="703168" y="4837927"/>
            <a:ext cx="5634900" cy="45856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828" tIns="48914" rIns="97828" bIns="48914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>
              <a:solidFill>
                <a:srgbClr val="000000"/>
              </a:solidFill>
              <a:ea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5300" name="Shape 164"/>
          <p:cNvSpPr txBox="1">
            <a:spLocks noChangeArrowheads="1"/>
          </p:cNvSpPr>
          <p:nvPr/>
        </p:nvSpPr>
        <p:spPr bwMode="auto">
          <a:xfrm>
            <a:off x="3987801" y="9675852"/>
            <a:ext cx="3051839" cy="50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410" tIns="49204" rIns="98410" bIns="49204" anchor="b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buSzPct val="25000"/>
            </a:pPr>
            <a:fld id="{63EDA01C-8743-421B-85CE-C530958773A8}" type="slidenum">
              <a:rPr lang="en-US" altLang="en-US" sz="1300">
                <a:solidFill>
                  <a:srgbClr val="000000"/>
                </a:solidFill>
                <a:ea typeface="Calibri" pitchFamily="34" charset="0"/>
                <a:cs typeface="Calibri" pitchFamily="34" charset="0"/>
                <a:sym typeface="Calibri" pitchFamily="34" charset="0"/>
              </a:rPr>
              <a:pPr algn="r" eaLnBrk="1" hangingPunct="1">
                <a:buSzPct val="25000"/>
              </a:pPr>
              <a:t>5</a:t>
            </a:fld>
            <a:endParaRPr lang="en-US" altLang="en-US" sz="1300">
              <a:solidFill>
                <a:srgbClr val="000000"/>
              </a:solidFill>
              <a:ea typeface="Calibri" pitchFamily="34" charset="0"/>
              <a:cs typeface="Calibri" pitchFamily="34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0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001" indent="-301923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7694" indent="-241539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0771" indent="-241539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3849" indent="-241539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6926" indent="-24153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0004" indent="-24153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3081" indent="-24153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6159" indent="-24153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AD0CD30-39E0-4FDC-97E5-5293F2E419FE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564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219076"/>
            <a:ext cx="8686800" cy="33239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4" y="1009683"/>
            <a:ext cx="8455025" cy="2742009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Table of contents/Agenda template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4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Note that the contents/agenda items are written in sentence case</a:t>
            </a:r>
          </a:p>
          <a:p>
            <a:pPr lvl="0"/>
            <a:r>
              <a:rPr lang="en-US" dirty="0" smtClean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 smtClean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 smtClean="0"/>
              <a:t>Content heading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 smtClean="0"/>
              <a:t>Full bleed images preferred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 smtClean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1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 smtClean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 smtClean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18255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56F6E69-880F-4956-8549-CB4C2ABA649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3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Name of presenter, Title of presenter if needed</a:t>
            </a:r>
            <a:br>
              <a:rPr lang="en-US" dirty="0" smtClean="0"/>
            </a:br>
            <a:r>
              <a:rPr lang="en-US" dirty="0" smtClean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 smtClean="0"/>
              <a:t>IBM Presentation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0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6" y="1370410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43B09B9-FE11-485D-B193-4DE649C9C9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9498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A39A948-DEA7-4EFA-9130-61B45069BCE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826F9A1-9B46-4608-B497-7E101192DD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1159"/>
            <a:ext cx="3008313" cy="559127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2D88F4-1BBD-4436-A230-2453F5FE0D1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13219"/>
            <a:ext cx="5486400" cy="394980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D62209-4EDF-4572-8BE8-285CD08041F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2635" y="219075"/>
            <a:ext cx="782778" cy="3893344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1724DF2-28ED-446F-A429-CB9011BDF207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5765" y="1075818"/>
            <a:ext cx="3974397" cy="509598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latin typeface="Bodoni 72 Book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to edit Master title style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hape 227"/>
          <p:cNvSpPr/>
          <p:nvPr userDrawn="1"/>
        </p:nvSpPr>
        <p:spPr>
          <a:xfrm>
            <a:off x="4857946" y="717109"/>
            <a:ext cx="4286054" cy="124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7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357" y="0"/>
                </a:lnTo>
                <a:close/>
              </a:path>
            </a:pathLst>
          </a:custGeom>
          <a:solidFill>
            <a:srgbClr val="0084BA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Shape 228"/>
          <p:cNvSpPr/>
          <p:nvPr userDrawn="1"/>
        </p:nvSpPr>
        <p:spPr>
          <a:xfrm>
            <a:off x="8" y="396357"/>
            <a:ext cx="9143999" cy="382885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</a:defRPr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5746882" y="432450"/>
            <a:ext cx="3281363" cy="28575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200" b="0" i="0">
                <a:latin typeface="Bodoni 72 Smallcaps Book"/>
                <a:cs typeface="Bodoni 72 Bold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doni 72 Bold"/>
                <a:cs typeface="Bodoni 72 Bold"/>
              </a:rPr>
              <a:t>CLICK TO EDIT MASTER TEXT STYLES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385771" y="1603957"/>
            <a:ext cx="6821487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050"/>
              </a:lnSpc>
              <a:buNone/>
              <a:defRPr sz="800">
                <a:solidFill>
                  <a:srgbClr val="444444"/>
                </a:solidFill>
                <a:latin typeface="HelvNeue Roman for IBM"/>
                <a:cs typeface="HelvNeue Roman for IBM"/>
              </a:defRPr>
            </a:lvl1pPr>
            <a:lvl2pPr marL="457200" indent="0">
              <a:buNone/>
              <a:defRPr sz="1000">
                <a:latin typeface="HelvNeue Roman for IBM"/>
                <a:cs typeface="HelvNeue Roman for IBM"/>
              </a:defRPr>
            </a:lvl2pPr>
            <a:lvl3pPr marL="914400" indent="0">
              <a:buNone/>
              <a:defRPr sz="1000">
                <a:latin typeface="HelvNeue Roman for IBM"/>
                <a:cs typeface="HelvNeue Roman for IBM"/>
              </a:defRPr>
            </a:lvl3pPr>
            <a:lvl4pPr marL="1371600" indent="0">
              <a:buNone/>
              <a:defRPr sz="1000">
                <a:latin typeface="HelvNeue Roman for IBM"/>
                <a:cs typeface="HelvNeue Roman for IBM"/>
              </a:defRPr>
            </a:lvl4pPr>
            <a:lvl5pPr marL="1828800" indent="0">
              <a:buNone/>
              <a:defRPr sz="1000">
                <a:latin typeface="HelvNeue Roman for IBM"/>
                <a:cs typeface="HelvNeue Roman for IBM"/>
              </a:defRPr>
            </a:lvl5pPr>
          </a:lstStyle>
          <a:p>
            <a:pPr marL="0" marR="0" lvl="0" indent="0" defTabSz="914400" eaLnBrk="1" fontAlgn="auto" latinLnBrk="0" hangingPunct="1">
              <a:lnSpc>
                <a:spcPts val="1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Neue Roman for IBM"/>
                <a:cs typeface="HelvNeue Roman for IBM"/>
              </a:rPr>
              <a:t>Click to edit Master text styles</a:t>
            </a:r>
          </a:p>
        </p:txBody>
      </p:sp>
      <p:sp>
        <p:nvSpPr>
          <p:cNvPr id="11" name="Rectangle 10"/>
          <p:cNvSpPr>
            <a:spLocks/>
          </p:cNvSpPr>
          <p:nvPr userDrawn="1"/>
        </p:nvSpPr>
        <p:spPr>
          <a:xfrm>
            <a:off x="265113" y="4656671"/>
            <a:ext cx="228600" cy="228600"/>
          </a:xfrm>
          <a:prstGeom prst="rect">
            <a:avLst/>
          </a:prstGeom>
          <a:solidFill>
            <a:srgbClr val="31AAD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698764" y="469962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73473" y="4377223"/>
            <a:ext cx="850108" cy="6917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 userDrawn="1"/>
        </p:nvSpPr>
        <p:spPr>
          <a:xfrm>
            <a:off x="265113" y="4656671"/>
            <a:ext cx="228600" cy="228600"/>
          </a:xfrm>
          <a:prstGeom prst="rect">
            <a:avLst/>
          </a:prstGeom>
          <a:solidFill>
            <a:srgbClr val="31AAD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Slide Number Placeholder 10"/>
          <p:cNvSpPr txBox="1">
            <a:spLocks/>
          </p:cNvSpPr>
          <p:nvPr userDrawn="1"/>
        </p:nvSpPr>
        <p:spPr>
          <a:xfrm>
            <a:off x="163382" y="4623264"/>
            <a:ext cx="3765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F2FABF-0C52-DD4A-92C2-BACC81EAC9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1884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685" y="4891074"/>
            <a:ext cx="2270716" cy="10387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June 17,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5600" y="4891074"/>
            <a:ext cx="5181600" cy="10387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Footer Line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64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1281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145">
              <a:lnSpc>
                <a:spcPts val="661"/>
              </a:lnSpc>
            </a:pPr>
            <a:r>
              <a:rPr lang="en-US" spc="3" smtClean="0"/>
              <a:t>CoLab </a:t>
            </a:r>
            <a:r>
              <a:rPr lang="en-US" smtClean="0"/>
              <a:t>Industry Summit – C&amp;P / IP  |  </a:t>
            </a:r>
            <a:r>
              <a:rPr lang="en-US" spc="58" smtClean="0"/>
              <a:t> </a:t>
            </a:r>
            <a:fld id="{81D60167-4931-47E6-BA6A-407CBD079E47}" type="slidenum">
              <a:rPr lang="en-US" smtClean="0"/>
              <a:pPr marL="8145">
                <a:lnSpc>
                  <a:spcPts val="661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7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 descr="green-tri-color-log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480" y="4765676"/>
            <a:ext cx="464058" cy="187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Subtitle of presentation in this location as long as needed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Name of presenter, Title of presenter if needed</a:t>
            </a:r>
            <a:br>
              <a:rPr lang="en-US" dirty="0" smtClean="0"/>
            </a:br>
            <a:r>
              <a:rPr lang="en-US" dirty="0" smtClean="0"/>
              <a:t>Date in local format</a:t>
            </a:r>
          </a:p>
        </p:txBody>
      </p:sp>
      <p:sp>
        <p:nvSpPr>
          <p:cNvPr id="14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84380"/>
            <a:ext cx="8558784" cy="677108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 smtClean="0"/>
              <a:t>IBM Presentation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13" y="445033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13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73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63789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28614" y="1370410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4783455"/>
            <a:ext cx="2103120" cy="207749"/>
          </a:xfrm>
          <a:prstGeom prst="rect">
            <a:avLst/>
          </a:prstGeom>
        </p:spPr>
        <p:txBody>
          <a:bodyPr/>
          <a:lstStyle/>
          <a:p>
            <a:fld id="{21B04B26-E6A6-4D52-8EF5-E8007C2FF213}" type="datetimeFigureOut">
              <a:rPr lang="de-DE" smtClean="0"/>
              <a:t>08.06.2016</a:t>
            </a:fld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108960" y="4783455"/>
            <a:ext cx="2926080" cy="20774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77A0A-9C7A-4294-AF94-D6B6DB8E50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807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FFTemplate_IQv4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42938"/>
            <a:ext cx="9144000" cy="449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51207" y="1742152"/>
            <a:ext cx="8583863" cy="235532"/>
          </a:xfrm>
        </p:spPr>
        <p:txBody>
          <a:bodyPr anchor="ctr"/>
          <a:lstStyle>
            <a:lvl1pPr marL="0" indent="0">
              <a:buNone/>
              <a:defRPr sz="110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OWNER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51207" y="1989355"/>
            <a:ext cx="8583863" cy="260126"/>
          </a:xfrm>
        </p:spPr>
        <p:txBody>
          <a:bodyPr anchor="ctr"/>
          <a:lstStyle>
            <a:lvl1pPr marL="0" indent="0">
              <a:buNone/>
              <a:defRPr sz="110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3" y="681547"/>
            <a:ext cx="8574492" cy="468719"/>
          </a:xfrm>
        </p:spPr>
        <p:txBody>
          <a:bodyPr anchor="ctr"/>
          <a:lstStyle>
            <a:lvl1pPr marL="0" indent="0">
              <a:buNone/>
              <a:defRPr sz="2585" baseline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3" y="1158064"/>
            <a:ext cx="8574492" cy="333569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1847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Sub-Title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51206" y="446428"/>
            <a:ext cx="8707745" cy="18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246838" y="2269028"/>
            <a:ext cx="8583863" cy="260126"/>
          </a:xfrm>
        </p:spPr>
        <p:txBody>
          <a:bodyPr anchor="ctr"/>
          <a:lstStyle>
            <a:lvl1pPr marL="0" indent="0">
              <a:buNone/>
              <a:defRPr sz="110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449494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6AFAA-EB1F-47B5-95C7-692975A6A8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248553" y="735546"/>
            <a:ext cx="7643927" cy="3888432"/>
          </a:xfrm>
        </p:spPr>
        <p:txBody>
          <a:bodyPr/>
          <a:lstStyle>
            <a:lvl1pPr marL="0" marR="0" indent="0" algn="l" defTabSz="844083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pPr lvl="0"/>
            <a:r>
              <a:rPr lang="en-US" dirty="0"/>
              <a:t>Agenda Topic</a:t>
            </a:r>
          </a:p>
          <a:p>
            <a:pPr lvl="0"/>
            <a:r>
              <a:rPr lang="en-US" dirty="0"/>
              <a:t>Agenda Topic</a:t>
            </a:r>
          </a:p>
          <a:p>
            <a:pPr lvl="0"/>
            <a:r>
              <a:rPr lang="en-US" dirty="0"/>
              <a:t>Agenda Topic</a:t>
            </a:r>
          </a:p>
          <a:p>
            <a:pPr lvl="0"/>
            <a:r>
              <a:rPr lang="en-US" dirty="0"/>
              <a:t>Agenda Topic</a:t>
            </a:r>
          </a:p>
          <a:p>
            <a:pPr lvl="0"/>
            <a:r>
              <a:rPr lang="en-US" dirty="0"/>
              <a:t>Agenda Topic</a:t>
            </a:r>
          </a:p>
          <a:p>
            <a:pPr lvl="0"/>
            <a:r>
              <a:rPr lang="en-US" dirty="0"/>
              <a:t>Agenda Topic</a:t>
            </a:r>
          </a:p>
          <a:p>
            <a:pPr lvl="0"/>
            <a:r>
              <a:rPr lang="en-US" dirty="0"/>
              <a:t>Agenda Topic</a:t>
            </a:r>
          </a:p>
          <a:p>
            <a:pPr lvl="0"/>
            <a:r>
              <a:rPr lang="en-US" dirty="0"/>
              <a:t>Agenda Topic</a:t>
            </a:r>
          </a:p>
          <a:p>
            <a:pPr lvl="0"/>
            <a:r>
              <a:rPr lang="en-US" dirty="0"/>
              <a:t>Agenda Topic</a:t>
            </a:r>
          </a:p>
          <a:p>
            <a:pPr lvl="0"/>
            <a:r>
              <a:rPr lang="en-US" dirty="0"/>
              <a:t>Agenda Topic</a:t>
            </a:r>
          </a:p>
          <a:p>
            <a:pPr lvl="0"/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53813" y="897565"/>
            <a:ext cx="204521" cy="3561320"/>
            <a:chOff x="1033295" y="1196752"/>
            <a:chExt cx="221565" cy="4748427"/>
          </a:xfrm>
        </p:grpSpPr>
        <p:grpSp>
          <p:nvGrpSpPr>
            <p:cNvPr id="11" name="Group 10"/>
            <p:cNvGrpSpPr/>
            <p:nvPr userDrawn="1"/>
          </p:nvGrpSpPr>
          <p:grpSpPr>
            <a:xfrm>
              <a:off x="1038836" y="1196752"/>
              <a:ext cx="216024" cy="4748427"/>
              <a:chOff x="1038836" y="1843052"/>
              <a:chExt cx="216024" cy="4748427"/>
            </a:xfrm>
          </p:grpSpPr>
          <p:cxnSp>
            <p:nvCxnSpPr>
              <p:cNvPr id="27" name="Straight Arrow Connector 26"/>
              <p:cNvCxnSpPr>
                <a:cxnSpLocks noChangeShapeType="1"/>
                <a:endCxn id="37" idx="4"/>
              </p:cNvCxnSpPr>
              <p:nvPr userDrawn="1"/>
            </p:nvCxnSpPr>
            <p:spPr bwMode="auto">
              <a:xfrm flipH="1">
                <a:off x="1141307" y="1843052"/>
                <a:ext cx="2156" cy="4748427"/>
              </a:xfrm>
              <a:prstGeom prst="straightConnector1">
                <a:avLst/>
              </a:prstGeom>
              <a:solidFill>
                <a:srgbClr val="002060"/>
              </a:solidFill>
              <a:ln w="25400">
                <a:solidFill>
                  <a:srgbClr val="002060"/>
                </a:solidFill>
                <a:round/>
                <a:headEnd/>
                <a:tailEnd type="none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/>
            </p:spPr>
          </p:cxnSp>
          <p:sp>
            <p:nvSpPr>
              <p:cNvPr id="9" name="Oval 8"/>
              <p:cNvSpPr/>
              <p:nvPr userDrawn="1"/>
            </p:nvSpPr>
            <p:spPr>
              <a:xfrm>
                <a:off x="1038836" y="1843052"/>
                <a:ext cx="216024" cy="216024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038836" y="2347021"/>
                <a:ext cx="216024" cy="216024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20"/>
              <p:cNvSpPr/>
              <p:nvPr userDrawn="1"/>
            </p:nvSpPr>
            <p:spPr>
              <a:xfrm>
                <a:off x="1038836" y="2850990"/>
                <a:ext cx="216024" cy="216024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Oval 21"/>
              <p:cNvSpPr/>
              <p:nvPr userDrawn="1"/>
            </p:nvSpPr>
            <p:spPr>
              <a:xfrm>
                <a:off x="1038836" y="3354959"/>
                <a:ext cx="216024" cy="216024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1038836" y="3858928"/>
                <a:ext cx="216024" cy="216024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Oval 23"/>
              <p:cNvSpPr/>
              <p:nvPr userDrawn="1"/>
            </p:nvSpPr>
            <p:spPr>
              <a:xfrm>
                <a:off x="1038836" y="4356628"/>
                <a:ext cx="216024" cy="216024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>
                <a:off x="1038836" y="4859959"/>
                <a:ext cx="216024" cy="216024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Oval 25"/>
              <p:cNvSpPr/>
              <p:nvPr userDrawn="1"/>
            </p:nvSpPr>
            <p:spPr>
              <a:xfrm>
                <a:off x="1038836" y="5363290"/>
                <a:ext cx="216024" cy="216024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79" tIns="34289" rIns="68579" bIns="34289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Oval 35"/>
            <p:cNvSpPr/>
            <p:nvPr userDrawn="1"/>
          </p:nvSpPr>
          <p:spPr>
            <a:xfrm>
              <a:off x="1033295" y="5220321"/>
              <a:ext cx="216024" cy="21602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9" tIns="34289" rIns="68579" bIns="34289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 userDrawn="1"/>
          </p:nvSpPr>
          <p:spPr>
            <a:xfrm>
              <a:off x="1033295" y="5729155"/>
              <a:ext cx="216024" cy="21602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9" tIns="34289" rIns="68579" bIns="34289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51523" y="0"/>
            <a:ext cx="7909801" cy="46551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72489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140" y="1707660"/>
            <a:ext cx="7481355" cy="702655"/>
          </a:xfrm>
          <a:solidFill>
            <a:srgbClr val="00B0DA"/>
          </a:solidFill>
          <a:ln>
            <a:solidFill>
              <a:srgbClr val="00B0DA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>
              <a:defRPr lang="en-US" sz="2585" b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algn="ctr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6AFAA-EB1F-47B5-95C7-692975A6A8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9139" y="2510760"/>
            <a:ext cx="7481355" cy="702655"/>
          </a:xfrm>
          <a:noFill/>
          <a:ln>
            <a:solidFill>
              <a:schemeClr val="bg1">
                <a:lumMod val="85000"/>
              </a:schemeClr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lang="en-US" sz="1847" b="0" smtClean="0">
                <a:solidFill>
                  <a:srgbClr val="00B0D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68515" indent="0">
              <a:buNone/>
              <a:defRPr lang="en-US" smtClean="0">
                <a:solidFill>
                  <a:schemeClr val="tx1"/>
                </a:solidFill>
                <a:latin typeface="Arial" panose="020B0604020202020204" pitchFamily="34" charset="0"/>
                <a:cs typeface="+mn-cs"/>
              </a:defRPr>
            </a:lvl2pPr>
            <a:lvl3pPr marL="557090" indent="0">
              <a:buNone/>
              <a:defRPr lang="en-US" smtClean="0">
                <a:solidFill>
                  <a:schemeClr val="tx1"/>
                </a:solidFill>
                <a:latin typeface="Arial" panose="020B0604020202020204" pitchFamily="34" charset="0"/>
                <a:cs typeface="+mn-cs"/>
              </a:defRPr>
            </a:lvl3pPr>
            <a:lvl4pPr marL="908988" indent="0">
              <a:buNone/>
              <a:defRPr lang="en-US" smtClean="0">
                <a:latin typeface="Arial" panose="020B0604020202020204" pitchFamily="34" charset="0"/>
                <a:cs typeface="+mn-cs"/>
              </a:defRPr>
            </a:lvl4pPr>
            <a:lvl5pPr marL="1260885" indent="0">
              <a:buNone/>
              <a:defRPr lang="en-US">
                <a:latin typeface="Arial" panose="020B0604020202020204" pitchFamily="34" charset="0"/>
                <a:cs typeface="+mn-cs"/>
              </a:defRPr>
            </a:lvl5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04631" y="627534"/>
            <a:ext cx="8534738" cy="594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16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6AFAA-EB1F-47B5-95C7-692975A6A8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1523" y="-12031"/>
            <a:ext cx="7909801" cy="46551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29833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3" y="-12031"/>
            <a:ext cx="7909801" cy="46551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703796" indent="0">
              <a:buNone/>
              <a:defRPr/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BC756B-BF80-41C5-80E7-70ED3B1882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205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Max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2" y="7"/>
            <a:ext cx="7909802" cy="46551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" y="519522"/>
            <a:ext cx="9135448" cy="4428492"/>
          </a:xfrm>
        </p:spPr>
        <p:txBody>
          <a:bodyPr/>
          <a:lstStyle>
            <a:lvl3pPr marL="703796" indent="0">
              <a:buNone/>
              <a:defRPr/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BC756B-BF80-41C5-80E7-70ED3B1882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641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2" y="7"/>
            <a:ext cx="7909802" cy="46551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97E7F5-1B73-407E-BAF9-58CA43568A2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1" y="735546"/>
            <a:ext cx="4259693" cy="4050450"/>
          </a:xfrm>
        </p:spPr>
        <p:txBody>
          <a:bodyPr/>
          <a:lstStyle>
            <a:lvl3pPr marL="703796" indent="0">
              <a:buNone/>
              <a:defRPr/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2"/>
          </p:nvPr>
        </p:nvSpPr>
        <p:spPr>
          <a:xfrm>
            <a:off x="4632565" y="735546"/>
            <a:ext cx="4259918" cy="405045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10755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7"/>
            <a:ext cx="8042740" cy="46551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97E7F5-1B73-407E-BAF9-58CA43568A2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3" y="735546"/>
            <a:ext cx="8640959" cy="1998372"/>
          </a:xfrm>
        </p:spPr>
        <p:txBody>
          <a:bodyPr/>
          <a:lstStyle>
            <a:lvl3pPr marL="703796" indent="0">
              <a:buNone/>
              <a:defRPr/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2"/>
          </p:nvPr>
        </p:nvSpPr>
        <p:spPr>
          <a:xfrm>
            <a:off x="251516" y="2787624"/>
            <a:ext cx="8641416" cy="19983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0850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 descr="teal-tri-color-log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480" y="4765676"/>
            <a:ext cx="464058" cy="187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Subtitle of presentation in this location as long as needed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Name of presenter, Title of presenter if needed</a:t>
            </a:r>
            <a:br>
              <a:rPr lang="en-US" dirty="0" smtClean="0"/>
            </a:br>
            <a:r>
              <a:rPr lang="en-US" dirty="0" smtClean="0"/>
              <a:t>Date in local format</a:t>
            </a:r>
          </a:p>
        </p:txBody>
      </p:sp>
      <p:sp>
        <p:nvSpPr>
          <p:cNvPr id="14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84380"/>
            <a:ext cx="8558784" cy="677108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 smtClean="0"/>
              <a:t>IBM Presentation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7"/>
            <a:ext cx="8042740" cy="46551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B97E7F5-1B73-407E-BAF9-58CA43568A2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66329" y="735546"/>
            <a:ext cx="4274237" cy="1998372"/>
          </a:xfrm>
        </p:spPr>
        <p:txBody>
          <a:bodyPr/>
          <a:lstStyle>
            <a:lvl3pPr marL="703796" indent="0">
              <a:buNone/>
              <a:defRPr/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2"/>
          </p:nvPr>
        </p:nvSpPr>
        <p:spPr>
          <a:xfrm>
            <a:off x="266330" y="2787624"/>
            <a:ext cx="4274464" cy="19983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mtClean="0"/>
            </a:lvl1pPr>
            <a:lvl2pPr>
              <a:defRPr lang="en-US" smtClean="0"/>
            </a:lvl2pPr>
            <a:lvl3pPr marL="703796" indent="0">
              <a:buNone/>
              <a:defRPr lang="en-US" smtClean="0"/>
            </a:lvl3pPr>
            <a:lvl4pPr>
              <a:defRPr lang="en-US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18244" y="735546"/>
            <a:ext cx="4274237" cy="1998372"/>
          </a:xfrm>
        </p:spPr>
        <p:txBody>
          <a:bodyPr/>
          <a:lstStyle>
            <a:lvl3pPr marL="703796" indent="0">
              <a:buNone/>
              <a:defRPr/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4"/>
          </p:nvPr>
        </p:nvSpPr>
        <p:spPr>
          <a:xfrm>
            <a:off x="4618245" y="2787624"/>
            <a:ext cx="4274464" cy="199837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897043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07" y="334850"/>
            <a:ext cx="3335133" cy="28212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3855" y="375341"/>
            <a:ext cx="2877367" cy="380239"/>
          </a:xfrm>
        </p:spPr>
        <p:txBody>
          <a:bodyPr anchor="ctr"/>
          <a:lstStyle>
            <a:lvl1pPr marL="0" indent="0">
              <a:buNone/>
              <a:defRPr sz="1400" baseline="0"/>
            </a:lvl1pPr>
            <a:lvl2pPr marL="389624" indent="0">
              <a:buNone/>
              <a:defRPr sz="1000"/>
            </a:lvl2pPr>
            <a:lvl3pPr marL="779248" indent="0">
              <a:buNone/>
              <a:defRPr sz="900"/>
            </a:lvl3pPr>
            <a:lvl4pPr marL="1168872" indent="0">
              <a:buNone/>
              <a:defRPr sz="800"/>
            </a:lvl4pPr>
            <a:lvl5pPr marL="1558494" indent="0">
              <a:buNone/>
              <a:defRPr sz="800"/>
            </a:lvl5pPr>
            <a:lvl6pPr marL="1948118" indent="0">
              <a:buNone/>
              <a:defRPr sz="800"/>
            </a:lvl6pPr>
            <a:lvl7pPr marL="2337742" indent="0">
              <a:buNone/>
              <a:defRPr sz="800"/>
            </a:lvl7pPr>
            <a:lvl8pPr marL="2727365" indent="0">
              <a:buNone/>
              <a:defRPr sz="800"/>
            </a:lvl8pPr>
            <a:lvl9pPr marL="311699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7"/>
            <a:ext cx="2133600" cy="274637"/>
          </a:xfrm>
          <a:prstGeom prst="rect">
            <a:avLst/>
          </a:prstGeom>
        </p:spPr>
        <p:txBody>
          <a:bodyPr rtlCol="0"/>
          <a:lstStyle>
            <a:lvl1pPr defTabSz="779248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sz="2000">
              <a:solidFill>
                <a:srgbClr val="6D6E70">
                  <a:tint val="75000"/>
                </a:srgbClr>
              </a:solidFill>
              <a:latin typeface="HelvNeue Light for IBM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7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 defTabSz="914396"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C2ADDF-F0B9-7342-83A7-92FE9C8FE31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246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51207" y="1742152"/>
            <a:ext cx="8583863" cy="235532"/>
          </a:xfrm>
        </p:spPr>
        <p:txBody>
          <a:bodyPr anchor="ctr"/>
          <a:lstStyle>
            <a:lvl1pPr marL="0" indent="0">
              <a:buNone/>
              <a:defRPr sz="110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OWNER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51207" y="1989355"/>
            <a:ext cx="8583863" cy="260126"/>
          </a:xfrm>
        </p:spPr>
        <p:txBody>
          <a:bodyPr anchor="ctr"/>
          <a:lstStyle>
            <a:lvl1pPr marL="0" indent="0">
              <a:buNone/>
              <a:defRPr sz="110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3" y="681547"/>
            <a:ext cx="8574492" cy="468719"/>
          </a:xfrm>
        </p:spPr>
        <p:txBody>
          <a:bodyPr anchor="ctr"/>
          <a:lstStyle>
            <a:lvl1pPr marL="0" indent="0">
              <a:buNone/>
              <a:defRPr sz="2585" baseline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3" y="1158064"/>
            <a:ext cx="8574492" cy="333569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1847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Sub-Title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51206" y="446428"/>
            <a:ext cx="8707745" cy="181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246838" y="2269028"/>
            <a:ext cx="8583863" cy="260126"/>
          </a:xfrm>
        </p:spPr>
        <p:txBody>
          <a:bodyPr anchor="ctr"/>
          <a:lstStyle>
            <a:lvl1pPr marL="0" indent="0">
              <a:buNone/>
              <a:defRPr sz="1108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4207635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458783" y="1048749"/>
            <a:ext cx="8228021" cy="3249418"/>
          </a:xfrm>
        </p:spPr>
        <p:txBody>
          <a:bodyPr>
            <a:normAutofit/>
          </a:bodyPr>
          <a:lstStyle>
            <a:lvl1pPr marL="0" marR="0" indent="0" algn="l" defTabSz="9143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656565"/>
                </a:solidFill>
              </a:defRPr>
            </a:lvl1pPr>
            <a:lvl2pPr marL="457198" marR="0" indent="-137159" algn="l" defTabSz="91439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 sz="1200">
                <a:solidFill>
                  <a:srgbClr val="656565"/>
                </a:solidFill>
              </a:defRPr>
            </a:lvl2pPr>
            <a:lvl3pPr marL="685796" marR="0" indent="-137159" algn="l" defTabSz="9143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 sz="1200">
                <a:solidFill>
                  <a:srgbClr val="656565"/>
                </a:solidFill>
              </a:defRPr>
            </a:lvl3pPr>
            <a:lvl4pPr marL="914396" marR="0" indent="-137159" algn="l" defTabSz="9143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 sz="1200">
                <a:solidFill>
                  <a:srgbClr val="656565"/>
                </a:solidFill>
              </a:defRPr>
            </a:lvl4pPr>
            <a:lvl5pPr marL="1142993" marR="0" indent="-137159" algn="l" defTabSz="9143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»"/>
              <a:tabLst/>
              <a:defRPr sz="1200">
                <a:solidFill>
                  <a:srgbClr val="656565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4" y="393703"/>
            <a:ext cx="8229596" cy="253916"/>
          </a:xfrm>
        </p:spPr>
        <p:txBody>
          <a:bodyPr/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Blank page with sentence case headline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8787" y="4450477"/>
            <a:ext cx="8228017" cy="123112"/>
          </a:xfrm>
        </p:spPr>
        <p:txBody>
          <a:bodyPr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Sources or notes as applicable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796926" y="4715105"/>
            <a:ext cx="1134271" cy="107949"/>
          </a:xfrm>
          <a:prstGeom prst="rect">
            <a:avLst/>
          </a:prstGeom>
          <a:ln/>
        </p:spPr>
        <p:txBody>
          <a:bodyPr lIns="0" tIns="0" rIns="0" bIns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pPr defTabSz="914396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457205" y="4724290"/>
            <a:ext cx="200025" cy="9695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914396" eaLnBrk="1" hangingPunct="1">
              <a:defRPr/>
            </a:pPr>
            <a:fld id="{46FB005F-28F2-4030-8E66-78AF2D1AB309}" type="slidenum">
              <a:rPr lang="en-US" altLang="en-US" sz="700" smtClean="0">
                <a:solidFill>
                  <a:srgbClr val="FFFFFF"/>
                </a:solidFill>
              </a:rPr>
              <a:pPr defTabSz="914396" eaLnBrk="1" hangingPunct="1">
                <a:defRPr/>
              </a:pPr>
              <a:t>‹#›</a:t>
            </a:fld>
            <a:endParaRPr lang="en-US" alt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8805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9495"/>
            <a:ext cx="8229600" cy="432197"/>
          </a:xfrm>
        </p:spPr>
        <p:txBody>
          <a:bodyPr/>
          <a:lstStyle>
            <a:lvl1pPr>
              <a:defRPr sz="137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C478E7-4816-4C0F-AE1B-3E1B16526E8B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4078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 descr="yellow-tri-color-log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480" y="4765675"/>
            <a:ext cx="464058" cy="190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Subtitle of presentation in this location as long as needed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Name of presenter, Title of presenter if needed</a:t>
            </a:r>
            <a:br>
              <a:rPr lang="en-US" dirty="0" smtClean="0"/>
            </a:br>
            <a:r>
              <a:rPr lang="en-US" dirty="0" smtClean="0"/>
              <a:t>Date in local format</a:t>
            </a:r>
          </a:p>
        </p:txBody>
      </p:sp>
      <p:sp>
        <p:nvSpPr>
          <p:cNvPr id="14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84380"/>
            <a:ext cx="8558784" cy="677108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 smtClean="0"/>
              <a:t>IBM Presentation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 descr="orange-tri-color-log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480" y="4765676"/>
            <a:ext cx="464058" cy="187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Subtitle of presentation in this location as long as needed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Name of presenter, Title of presenter if needed</a:t>
            </a:r>
            <a:br>
              <a:rPr lang="en-US" dirty="0" smtClean="0"/>
            </a:br>
            <a:r>
              <a:rPr lang="en-US" dirty="0" smtClean="0"/>
              <a:t>Date in local format</a:t>
            </a:r>
          </a:p>
        </p:txBody>
      </p:sp>
      <p:sp>
        <p:nvSpPr>
          <p:cNvPr id="14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84380"/>
            <a:ext cx="8558784" cy="677108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 smtClean="0"/>
              <a:t>IBM Presentation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 descr="red-tri-color-log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480" y="4765676"/>
            <a:ext cx="464058" cy="187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Subtitle of presentation in this location as long as needed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Name of presenter, Title of presenter if needed</a:t>
            </a:r>
            <a:br>
              <a:rPr lang="en-US" dirty="0" smtClean="0"/>
            </a:br>
            <a:r>
              <a:rPr lang="en-US" dirty="0" smtClean="0"/>
              <a:t>Date in local format</a:t>
            </a:r>
          </a:p>
        </p:txBody>
      </p:sp>
      <p:sp>
        <p:nvSpPr>
          <p:cNvPr id="14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84380"/>
            <a:ext cx="8558784" cy="677108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 smtClean="0"/>
              <a:t>IBM Presentation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purple-tri-color-logo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480" y="4765676"/>
            <a:ext cx="464058" cy="187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4" descr="cover-wallerpaper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Subtitle of presentation in this location as long as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Name of presenter, Title of presenter if needed</a:t>
            </a:r>
            <a:br>
              <a:rPr lang="en-US" dirty="0" smtClean="0"/>
            </a:br>
            <a:r>
              <a:rPr lang="en-US" dirty="0" smtClean="0"/>
              <a:t>Date in local format</a:t>
            </a:r>
          </a:p>
        </p:txBody>
      </p:sp>
      <p:sp>
        <p:nvSpPr>
          <p:cNvPr id="1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84380"/>
            <a:ext cx="8558784" cy="677108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 smtClean="0"/>
              <a:t>IBM Presentation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4" y="1370410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  <a:p>
            <a:pPr lvl="4"/>
            <a:endParaRPr lang="en-US" dirty="0" smtClean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6"/>
            <a:ext cx="8686800" cy="394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mtClean="0"/>
              <a:t>Click to edit Master title style</a:t>
            </a:r>
            <a:endParaRPr lang="en-US" dirty="0" smtClean="0"/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4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3" descr="IBM-logo-50-black"/>
          <p:cNvPicPr>
            <a:picLocks noChangeAspect="1" noChangeArrowheads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1263" y="4552950"/>
            <a:ext cx="1603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95" r:id="rId9"/>
    <p:sldLayoutId id="2147483696" r:id="rId10"/>
    <p:sldLayoutId id="2147483694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725" r:id="rId27"/>
    <p:sldLayoutId id="2147483744" r:id="rId28"/>
    <p:sldLayoutId id="2147483745" r:id="rId29"/>
    <p:sldLayoutId id="2147483746" r:id="rId30"/>
    <p:sldLayoutId id="2147483747" r:id="rId3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8" indent="-173038" algn="l" rtl="0" eaLnBrk="1" fontAlgn="base" hangingPunct="1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88" indent="-163513" algn="l" rtl="0" eaLnBrk="1" fontAlgn="base" hangingPunct="1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63" indent="-173038" algn="l" rtl="0" eaLnBrk="1" fontAlgn="base" hangingPunct="1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325" indent="-17303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1523" y="0"/>
            <a:ext cx="7909801" cy="46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2" y="573529"/>
            <a:ext cx="8640959" cy="429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First Level</a:t>
            </a:r>
          </a:p>
          <a:p>
            <a:pPr lvl="1"/>
            <a:r>
              <a:rPr lang="en-US" altLang="en-US" dirty="0"/>
              <a:t>Second level</a:t>
            </a:r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251523" y="465516"/>
            <a:ext cx="864095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350" dirty="0">
              <a:solidFill>
                <a:srgbClr val="262626"/>
              </a:solidFill>
              <a:latin typeface="HelvNeue for IBM"/>
            </a:endParaRPr>
          </a:p>
        </p:txBody>
      </p:sp>
      <p:pic>
        <p:nvPicPr>
          <p:cNvPr id="1030" name="Picture 18" descr="ibm-logo-black_r_large.png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0730" y="4894014"/>
            <a:ext cx="498497" cy="20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93076" y="4894014"/>
            <a:ext cx="442375" cy="207169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739">
                <a:solidFill>
                  <a:srgbClr val="8D8D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fld id="{8396AFAA-EB1F-47B5-95C7-692975A6A83C}" type="slidenum">
              <a:rPr lang="en-US" smtClean="0"/>
              <a:pPr>
                <a:lnSpc>
                  <a:spcPct val="100000"/>
                </a:lnSpc>
              </a:pPr>
              <a:t>‹#›</a:t>
            </a:fld>
            <a:endParaRPr lang="en-US"/>
          </a:p>
        </p:txBody>
      </p:sp>
      <p:sp>
        <p:nvSpPr>
          <p:cNvPr id="9" name="Rectangle 5"/>
          <p:cNvSpPr txBox="1">
            <a:spLocks noChangeArrowheads="1"/>
          </p:cNvSpPr>
          <p:nvPr userDrawn="1"/>
        </p:nvSpPr>
        <p:spPr>
          <a:xfrm>
            <a:off x="9011" y="4948014"/>
            <a:ext cx="2895681" cy="196454"/>
          </a:xfrm>
          <a:prstGeom prst="rect">
            <a:avLst/>
          </a:prstGeom>
          <a:ln/>
        </p:spPr>
        <p:txBody>
          <a:bodyPr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770" dirty="0">
                <a:solidFill>
                  <a:srgbClr val="262626"/>
                </a:solidFill>
              </a:rPr>
              <a:t>GBS Europe | Internal use only</a:t>
            </a:r>
            <a:endParaRPr lang="en-GB" sz="770" dirty="0">
              <a:solidFill>
                <a:srgbClr val="262626"/>
              </a:solidFill>
            </a:endParaRPr>
          </a:p>
        </p:txBody>
      </p:sp>
      <p:sp>
        <p:nvSpPr>
          <p:cNvPr id="11" name="Rectangle 5"/>
          <p:cNvSpPr txBox="1">
            <a:spLocks noChangeArrowheads="1"/>
          </p:cNvSpPr>
          <p:nvPr userDrawn="1"/>
        </p:nvSpPr>
        <p:spPr>
          <a:xfrm>
            <a:off x="3491881" y="4934116"/>
            <a:ext cx="2506118" cy="167066"/>
          </a:xfrm>
          <a:prstGeom prst="rect">
            <a:avLst/>
          </a:prstGeom>
          <a:ln>
            <a:noFill/>
          </a:ln>
        </p:spPr>
        <p:txBody>
          <a:bodyPr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sz="770" dirty="0" smtClean="0">
                <a:solidFill>
                  <a:srgbClr val="080808"/>
                </a:solidFill>
              </a:rPr>
              <a:t>DO NOT SHARE THIS FILE</a:t>
            </a:r>
            <a:endParaRPr lang="en-GB" sz="770" dirty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89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altLang="en-US" sz="1661" kern="1200" dirty="0" smtClean="0">
          <a:solidFill>
            <a:srgbClr val="727272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93">
          <a:solidFill>
            <a:srgbClr val="727272"/>
          </a:solidFill>
          <a:latin typeface="Lubalin for IBM Demi" pitchFamily="18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93">
          <a:solidFill>
            <a:srgbClr val="727272"/>
          </a:solidFill>
          <a:latin typeface="Lubalin for IBM Demi" pitchFamily="18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93">
          <a:solidFill>
            <a:srgbClr val="727272"/>
          </a:solidFill>
          <a:latin typeface="Lubalin for IBM Demi" pitchFamily="18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93">
          <a:solidFill>
            <a:srgbClr val="727272"/>
          </a:solidFill>
          <a:latin typeface="Lubalin for IBM Demi" pitchFamily="18" charset="0"/>
          <a:ea typeface="MS PGothic" pitchFamily="34" charset="-128"/>
          <a:cs typeface="MS PGothic" charset="0"/>
        </a:defRPr>
      </a:lvl5pPr>
      <a:lvl6pPr marL="351898" algn="l" rtl="0" eaLnBrk="1" fontAlgn="base" hangingPunct="1">
        <a:spcBef>
          <a:spcPct val="0"/>
        </a:spcBef>
        <a:spcAft>
          <a:spcPct val="0"/>
        </a:spcAft>
        <a:defRPr sz="1847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6pPr>
      <a:lvl7pPr marL="703796" algn="l" rtl="0" eaLnBrk="1" fontAlgn="base" hangingPunct="1">
        <a:spcBef>
          <a:spcPct val="0"/>
        </a:spcBef>
        <a:spcAft>
          <a:spcPct val="0"/>
        </a:spcAft>
        <a:defRPr sz="1847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7pPr>
      <a:lvl8pPr marL="1055694" algn="l" rtl="0" eaLnBrk="1" fontAlgn="base" hangingPunct="1">
        <a:spcBef>
          <a:spcPct val="0"/>
        </a:spcBef>
        <a:spcAft>
          <a:spcPct val="0"/>
        </a:spcAft>
        <a:defRPr sz="1847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8pPr>
      <a:lvl9pPr marL="1407592" algn="l" rtl="0" eaLnBrk="1" fontAlgn="base" hangingPunct="1">
        <a:spcBef>
          <a:spcPct val="0"/>
        </a:spcBef>
        <a:spcAft>
          <a:spcPct val="0"/>
        </a:spcAft>
        <a:defRPr sz="1847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9pPr>
    </p:titleStyle>
    <p:bodyStyle>
      <a:lvl1pPr marL="263924" indent="-263924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Font typeface="Wingdings" panose="05000000000000000000" pitchFamily="2" charset="2"/>
        <a:buChar char="§"/>
        <a:defRPr sz="1385" b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571835" indent="-219936" algn="l" rtl="0" eaLnBrk="0" fontAlgn="base" hangingPunct="0">
        <a:spcBef>
          <a:spcPct val="20000"/>
        </a:spcBef>
        <a:spcAft>
          <a:spcPct val="0"/>
        </a:spcAft>
        <a:buClr>
          <a:srgbClr val="00B0DA"/>
        </a:buClr>
        <a:buChar char="–"/>
        <a:defRPr sz="1385" kern="1200">
          <a:solidFill>
            <a:srgbClr val="00B0DA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marL="879745" indent="-175949" algn="l" rtl="0" eaLnBrk="0" fontAlgn="base" hangingPunct="0">
        <a:spcBef>
          <a:spcPct val="20000"/>
        </a:spcBef>
        <a:spcAft>
          <a:spcPct val="0"/>
        </a:spcAft>
        <a:buClr>
          <a:srgbClr val="00B0DA"/>
        </a:buClr>
        <a:buChar char="•"/>
        <a:defRPr sz="1385" kern="1200">
          <a:solidFill>
            <a:srgbClr val="00B0DA"/>
          </a:solidFill>
          <a:latin typeface="+mn-lt"/>
          <a:ea typeface="MS PGothic" pitchFamily="34" charset="-128"/>
          <a:cs typeface="MS PGothic" charset="0"/>
        </a:defRPr>
      </a:lvl3pPr>
      <a:lvl4pPr marL="1231643" indent="-175949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85" kern="1200">
          <a:solidFill>
            <a:srgbClr val="727272"/>
          </a:solidFill>
          <a:latin typeface="+mn-lt"/>
          <a:ea typeface="MS PGothic" pitchFamily="34" charset="-128"/>
          <a:cs typeface="MS PGothic" charset="0"/>
        </a:defRPr>
      </a:lvl4pPr>
      <a:lvl5pPr marL="1583541" indent="-175949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»"/>
        <a:defRPr sz="1385" kern="1200">
          <a:solidFill>
            <a:srgbClr val="00B0DA"/>
          </a:solidFill>
          <a:latin typeface="+mn-lt"/>
          <a:ea typeface="MS PGothic" pitchFamily="34" charset="-128"/>
          <a:cs typeface="MS PGothic" charset="0"/>
        </a:defRPr>
      </a:lvl5pPr>
      <a:lvl6pPr marL="1935439" indent="-175949" algn="l" defTabSz="703796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287337" indent="-175949" algn="l" defTabSz="703796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639235" indent="-175949" algn="l" defTabSz="703796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991134" indent="-175949" algn="l" defTabSz="703796" rtl="0" eaLnBrk="1" latinLnBrk="0" hangingPunct="1">
        <a:lnSpc>
          <a:spcPct val="90000"/>
        </a:lnSpc>
        <a:spcBef>
          <a:spcPts val="385"/>
        </a:spcBef>
        <a:buFont typeface="Arial" panose="020B0604020202020204" pitchFamily="34" charset="0"/>
        <a:buChar char="•"/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03796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1pPr>
      <a:lvl2pPr marL="351898" algn="l" defTabSz="703796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2pPr>
      <a:lvl3pPr marL="703796" algn="l" defTabSz="703796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3pPr>
      <a:lvl4pPr marL="1055694" algn="l" defTabSz="703796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4pPr>
      <a:lvl5pPr marL="1407592" algn="l" defTabSz="703796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5pPr>
      <a:lvl6pPr marL="1759490" algn="l" defTabSz="703796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6pPr>
      <a:lvl7pPr marL="2111388" algn="l" defTabSz="703796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7pPr>
      <a:lvl8pPr marL="2463287" algn="l" defTabSz="703796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8pPr>
      <a:lvl9pPr marL="2815184" algn="l" defTabSz="703796" rtl="0" eaLnBrk="1" latinLnBrk="0" hangingPunct="1">
        <a:defRPr sz="13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5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emf"/><Relationship Id="rId10" Type="http://schemas.openxmlformats.org/officeDocument/2006/relationships/image" Target="../media/image18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.xml"/><Relationship Id="rId7" Type="http://schemas.openxmlformats.org/officeDocument/2006/relationships/image" Target="../media/image2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24.png"/><Relationship Id="rId5" Type="http://schemas.openxmlformats.org/officeDocument/2006/relationships/tags" Target="../tags/tag6.xml"/><Relationship Id="rId10" Type="http://schemas.openxmlformats.org/officeDocument/2006/relationships/image" Target="../media/image23.png"/><Relationship Id="rId4" Type="http://schemas.openxmlformats.org/officeDocument/2006/relationships/tags" Target="../tags/tag5.xml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3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35" name="Straight Connector 26"/>
          <p:cNvCxnSpPr>
            <a:cxnSpLocks noChangeShapeType="1"/>
          </p:cNvCxnSpPr>
          <p:nvPr/>
        </p:nvCxnSpPr>
        <p:spPr bwMode="auto">
          <a:xfrm>
            <a:off x="8374856" y="1704976"/>
            <a:ext cx="0" cy="954881"/>
          </a:xfrm>
          <a:prstGeom prst="line">
            <a:avLst/>
          </a:prstGeom>
          <a:noFill/>
          <a:ln w="19050" algn="ctr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6" name="Straight Connector 25"/>
          <p:cNvCxnSpPr>
            <a:cxnSpLocks noChangeShapeType="1"/>
          </p:cNvCxnSpPr>
          <p:nvPr/>
        </p:nvCxnSpPr>
        <p:spPr bwMode="auto">
          <a:xfrm>
            <a:off x="6069806" y="1746648"/>
            <a:ext cx="0" cy="1388269"/>
          </a:xfrm>
          <a:prstGeom prst="line">
            <a:avLst/>
          </a:prstGeom>
          <a:noFill/>
          <a:ln w="19050" algn="ctr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7" name="Straight Connector 24"/>
          <p:cNvCxnSpPr>
            <a:cxnSpLocks noChangeShapeType="1"/>
          </p:cNvCxnSpPr>
          <p:nvPr/>
        </p:nvCxnSpPr>
        <p:spPr bwMode="auto">
          <a:xfrm>
            <a:off x="4657725" y="1733551"/>
            <a:ext cx="0" cy="954881"/>
          </a:xfrm>
          <a:prstGeom prst="line">
            <a:avLst/>
          </a:prstGeom>
          <a:noFill/>
          <a:ln w="19050" algn="ctr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8" name="Straight Connector 23"/>
          <p:cNvCxnSpPr>
            <a:cxnSpLocks noChangeShapeType="1"/>
          </p:cNvCxnSpPr>
          <p:nvPr/>
        </p:nvCxnSpPr>
        <p:spPr bwMode="auto">
          <a:xfrm>
            <a:off x="2393156" y="1733551"/>
            <a:ext cx="0" cy="954881"/>
          </a:xfrm>
          <a:prstGeom prst="line">
            <a:avLst/>
          </a:prstGeom>
          <a:noFill/>
          <a:ln w="19050" algn="ctr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9" name="Straight Connector 9"/>
          <p:cNvCxnSpPr>
            <a:cxnSpLocks noChangeShapeType="1"/>
          </p:cNvCxnSpPr>
          <p:nvPr/>
        </p:nvCxnSpPr>
        <p:spPr bwMode="auto">
          <a:xfrm>
            <a:off x="1297781" y="1733551"/>
            <a:ext cx="0" cy="230981"/>
          </a:xfrm>
          <a:prstGeom prst="line">
            <a:avLst/>
          </a:prstGeom>
          <a:noFill/>
          <a:ln w="19050" algn="ctr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8440" name="Picture 7" descr="http://static1.businessinsider.com/image/5007113ceab8ead51f000021/the-weather-channel-is-a-huge-busines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3282">
            <a:off x="1845469" y="2793206"/>
            <a:ext cx="2697956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8613" y="219076"/>
            <a:ext cx="8686800" cy="775597"/>
          </a:xfrm>
        </p:spPr>
        <p:txBody>
          <a:bodyPr/>
          <a:lstStyle/>
          <a:p>
            <a:r>
              <a:rPr lang="en-US" dirty="0"/>
              <a:t>The Weather Company is the #1 provider of weather data in the </a:t>
            </a:r>
            <a:r>
              <a:rPr lang="en-US" dirty="0" smtClean="0"/>
              <a:t>world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4294967295"/>
          </p:nvPr>
        </p:nvSpPr>
        <p:spPr>
          <a:xfrm>
            <a:off x="0" y="1128989"/>
            <a:ext cx="8559800" cy="446087"/>
          </a:xfrm>
          <a:ln>
            <a:miter lim="800000"/>
            <a:headEnd/>
            <a:tailEnd/>
          </a:ln>
          <a:extLst/>
        </p:spPr>
        <p:txBody>
          <a:bodyPr numCol="3"/>
          <a:lstStyle/>
          <a:p>
            <a:pPr marL="0" indent="0" algn="ctr"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</a:schemeClr>
                </a:solidFill>
                <a:ea typeface="+mn-ea"/>
              </a:rPr>
              <a:t>TV Weather</a:t>
            </a:r>
          </a:p>
          <a:p>
            <a:pPr marL="0" indent="0" algn="ctr"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</a:schemeClr>
                </a:solidFill>
                <a:ea typeface="+mn-ea"/>
              </a:rPr>
              <a:t>Digital Consumer Weather</a:t>
            </a:r>
          </a:p>
          <a:p>
            <a:pPr marL="0" indent="0" algn="ctr"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</a:schemeClr>
                </a:solidFill>
                <a:ea typeface="+mn-ea"/>
              </a:rPr>
              <a:t>B2B Weather</a:t>
            </a:r>
            <a:endParaRPr lang="en-US" b="1" dirty="0">
              <a:solidFill>
                <a:schemeClr val="tx1">
                  <a:lumMod val="75000"/>
                </a:schemeClr>
              </a:solidFill>
              <a:ea typeface="+mn-ea"/>
            </a:endParaRPr>
          </a:p>
        </p:txBody>
      </p:sp>
      <p:grpSp>
        <p:nvGrpSpPr>
          <p:cNvPr id="18442" name="Group 3"/>
          <p:cNvGrpSpPr>
            <a:grpSpLocks/>
          </p:cNvGrpSpPr>
          <p:nvPr/>
        </p:nvGrpSpPr>
        <p:grpSpPr bwMode="auto">
          <a:xfrm rot="-518356">
            <a:off x="427435" y="1925241"/>
            <a:ext cx="1514475" cy="2980134"/>
            <a:chOff x="927100" y="1727199"/>
            <a:chExt cx="2286000" cy="4495801"/>
          </a:xfrm>
        </p:grpSpPr>
        <p:pic>
          <p:nvPicPr>
            <p:cNvPr id="18452" name="Picture 4" descr="https://d13yacurqjgara.cloudfront.net/users/161337/screenshots/1719571/attachments/303273/iphone_6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00" y="1727199"/>
              <a:ext cx="2286000" cy="4495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2322" name="Picture 2" descr="http://cdn.macrumors.com/article-new/2014/06/weatherinfo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/>
            </a:blip>
            <a:srcRect/>
            <a:stretch/>
          </p:blipFill>
          <p:spPr bwMode="auto">
            <a:xfrm>
              <a:off x="1168400" y="2325926"/>
              <a:ext cx="1860550" cy="3311796"/>
            </a:xfrm>
            <a:prstGeom prst="roundRect">
              <a:avLst>
                <a:gd name="adj" fmla="val 1152"/>
              </a:avLst>
            </a:prstGeom>
            <a:noFill/>
            <a:extLst/>
          </p:spPr>
        </p:pic>
      </p:grpSp>
      <p:pic>
        <p:nvPicPr>
          <p:cNvPr id="18443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91" y="1964531"/>
            <a:ext cx="248959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4" name="TextBox 13"/>
          <p:cNvSpPr txBox="1">
            <a:spLocks noChangeArrowheads="1"/>
          </p:cNvSpPr>
          <p:nvPr/>
        </p:nvSpPr>
        <p:spPr bwMode="auto">
          <a:xfrm>
            <a:off x="652462" y="1534716"/>
            <a:ext cx="91691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 b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Apple iOS</a:t>
            </a:r>
          </a:p>
        </p:txBody>
      </p:sp>
      <p:sp>
        <p:nvSpPr>
          <p:cNvPr id="18445" name="TextBox 19"/>
          <p:cNvSpPr txBox="1">
            <a:spLocks noChangeArrowheads="1"/>
          </p:cNvSpPr>
          <p:nvPr/>
        </p:nvSpPr>
        <p:spPr bwMode="auto">
          <a:xfrm>
            <a:off x="4336257" y="1515666"/>
            <a:ext cx="660437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 b="1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Google</a:t>
            </a:r>
          </a:p>
        </p:txBody>
      </p:sp>
      <p:sp>
        <p:nvSpPr>
          <p:cNvPr id="18446" name="TextBox 20"/>
          <p:cNvSpPr txBox="1">
            <a:spLocks noChangeArrowheads="1"/>
          </p:cNvSpPr>
          <p:nvPr/>
        </p:nvSpPr>
        <p:spPr bwMode="auto">
          <a:xfrm>
            <a:off x="5691188" y="1520429"/>
            <a:ext cx="57605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 b="1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Yahoo</a:t>
            </a:r>
          </a:p>
        </p:txBody>
      </p:sp>
      <p:sp>
        <p:nvSpPr>
          <p:cNvPr id="18447" name="TextBox 21"/>
          <p:cNvSpPr txBox="1">
            <a:spLocks noChangeArrowheads="1"/>
          </p:cNvSpPr>
          <p:nvPr/>
        </p:nvSpPr>
        <p:spPr bwMode="auto">
          <a:xfrm>
            <a:off x="6778229" y="1502569"/>
            <a:ext cx="202593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 b="1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Weather Underground</a:t>
            </a:r>
          </a:p>
        </p:txBody>
      </p:sp>
      <p:sp>
        <p:nvSpPr>
          <p:cNvPr id="18448" name="TextBox 22"/>
          <p:cNvSpPr txBox="1">
            <a:spLocks noChangeArrowheads="1"/>
          </p:cNvSpPr>
          <p:nvPr/>
        </p:nvSpPr>
        <p:spPr bwMode="auto">
          <a:xfrm>
            <a:off x="1971676" y="1518048"/>
            <a:ext cx="196181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 b="1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Weather Channel</a:t>
            </a:r>
          </a:p>
        </p:txBody>
      </p:sp>
      <p:pic>
        <p:nvPicPr>
          <p:cNvPr id="18449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544" y="2035969"/>
            <a:ext cx="1939529" cy="183594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04344">
            <a:off x="5129212" y="2993231"/>
            <a:ext cx="2938463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7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07795" y="1469886"/>
            <a:ext cx="7808857" cy="2984039"/>
            <a:chOff x="925807" y="1317995"/>
            <a:chExt cx="5967315" cy="2280321"/>
          </a:xfrm>
        </p:grpSpPr>
        <p:sp>
          <p:nvSpPr>
            <p:cNvPr id="55" name="Rectangle 54"/>
            <p:cNvSpPr/>
            <p:nvPr/>
          </p:nvSpPr>
          <p:spPr>
            <a:xfrm>
              <a:off x="925807" y="1335145"/>
              <a:ext cx="1112853" cy="226317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43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srgbClr val="545454"/>
                </a:solidFill>
                <a:latin typeface="+mn-lt"/>
              </a:endParaRPr>
            </a:p>
          </p:txBody>
        </p:sp>
        <p:pic>
          <p:nvPicPr>
            <p:cNvPr id="56" name="Pin"/>
            <p:cNvPicPr>
              <a:picLocks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768" y="1507059"/>
              <a:ext cx="443647" cy="608927"/>
            </a:xfrm>
            <a:prstGeom prst="rect">
              <a:avLst/>
            </a:prstGeom>
            <a:noFill/>
          </p:spPr>
        </p:pic>
        <p:sp>
          <p:nvSpPr>
            <p:cNvPr id="58" name="Content Placeholder 6"/>
            <p:cNvSpPr txBox="1">
              <a:spLocks/>
            </p:cNvSpPr>
            <p:nvPr/>
          </p:nvSpPr>
          <p:spPr>
            <a:xfrm>
              <a:off x="925807" y="2248589"/>
              <a:ext cx="1116809" cy="1091694"/>
            </a:xfrm>
            <a:prstGeom prst="rect">
              <a:avLst/>
            </a:prstGeom>
            <a:noFill/>
            <a:effectLst/>
          </p:spPr>
          <p:txBody>
            <a:bodyPr vert="horz" lIns="68580" tIns="34290" rIns="68580" bIns="3429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600" b="1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341313" indent="-2873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300"/>
                </a:spcAft>
                <a:buClr>
                  <a:schemeClr val="accent3"/>
                </a:buClr>
                <a:buFont typeface="Wingdings" panose="05000000000000000000" pitchFamily="2" charset="2"/>
                <a:buChar char="§"/>
                <a:defRPr sz="24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88975" indent="-28575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2"/>
                </a:buClr>
                <a:buFont typeface="Arial" panose="020B0604020202020204" pitchFamily="34" charset="0"/>
                <a:buChar char="‒"/>
                <a:defRPr sz="22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defRPr/>
              </a:pPr>
              <a:r>
                <a:rPr lang="en-US" altLang="en-US" sz="1600" dirty="0">
                  <a:solidFill>
                    <a:srgbClr val="00B0F0"/>
                  </a:solidFill>
                  <a:effectLst/>
                  <a:latin typeface="+mn-lt"/>
                </a:rPr>
                <a:t>Up to </a:t>
              </a:r>
            </a:p>
            <a:p>
              <a:pPr algn="ctr" defTabSz="685800" fontAlgn="auto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defRPr/>
              </a:pPr>
              <a:r>
                <a:rPr lang="en-US" altLang="en-US" sz="1600" dirty="0">
                  <a:solidFill>
                    <a:srgbClr val="00B0F0"/>
                  </a:solidFill>
                  <a:effectLst/>
                  <a:latin typeface="+mn-lt"/>
                </a:rPr>
                <a:t>2.2 Billion </a:t>
              </a:r>
            </a:p>
            <a:p>
              <a:pPr algn="ctr" defTabSz="685800" fontAlgn="auto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defRPr/>
              </a:pPr>
              <a:r>
                <a:rPr lang="en-US" altLang="en-US" sz="1600" b="0" dirty="0">
                  <a:solidFill>
                    <a:srgbClr val="545454"/>
                  </a:solidFill>
                  <a:effectLst/>
                  <a:latin typeface="+mn-lt"/>
                </a:rPr>
                <a:t>weather forecast locations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125102" y="1317995"/>
              <a:ext cx="1112854" cy="226317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43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srgbClr val="545454"/>
                </a:solidFill>
                <a:latin typeface="+mn-lt"/>
              </a:endParaRPr>
            </a:p>
          </p:txBody>
        </p:sp>
        <p:pic>
          <p:nvPicPr>
            <p:cNvPr id="61" name="mobile"/>
            <p:cNvPicPr>
              <a:picLocks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506" y="1508455"/>
              <a:ext cx="356439" cy="578955"/>
            </a:xfrm>
            <a:prstGeom prst="rect">
              <a:avLst/>
            </a:prstGeom>
            <a:noFill/>
          </p:spPr>
        </p:pic>
        <p:sp>
          <p:nvSpPr>
            <p:cNvPr id="63" name="Content Placeholder 6"/>
            <p:cNvSpPr txBox="1">
              <a:spLocks/>
            </p:cNvSpPr>
            <p:nvPr/>
          </p:nvSpPr>
          <p:spPr>
            <a:xfrm>
              <a:off x="2130577" y="2248588"/>
              <a:ext cx="1108897" cy="854540"/>
            </a:xfrm>
            <a:prstGeom prst="rect">
              <a:avLst/>
            </a:prstGeom>
            <a:noFill/>
            <a:effectLst/>
          </p:spPr>
          <p:txBody>
            <a:bodyPr vert="horz" lIns="68580" tIns="34290" rIns="68580" bIns="3429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600" b="1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341313" indent="-2873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300"/>
                </a:spcAft>
                <a:buClr>
                  <a:schemeClr val="accent3"/>
                </a:buClr>
                <a:buFont typeface="Wingdings" panose="05000000000000000000" pitchFamily="2" charset="2"/>
                <a:buChar char="§"/>
                <a:defRPr sz="24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88975" indent="-28575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2"/>
                </a:buClr>
                <a:buFont typeface="Arial" panose="020B0604020202020204" pitchFamily="34" charset="0"/>
                <a:buChar char="‒"/>
                <a:defRPr sz="22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defRPr/>
              </a:pPr>
              <a:r>
                <a:rPr lang="en-US" altLang="en-US" sz="1600" dirty="0">
                  <a:solidFill>
                    <a:srgbClr val="00B0F0"/>
                  </a:solidFill>
                  <a:effectLst/>
                  <a:latin typeface="+mn-lt"/>
                </a:rPr>
                <a:t>15 Million </a:t>
              </a:r>
            </a:p>
            <a:p>
              <a:pPr algn="ctr" defTabSz="685800" fontAlgn="auto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defRPr/>
              </a:pPr>
              <a:r>
                <a:rPr lang="en-US" altLang="en-US" sz="1600" b="0" dirty="0">
                  <a:solidFill>
                    <a:srgbClr val="545454"/>
                  </a:solidFill>
                  <a:effectLst/>
                  <a:latin typeface="+mn-lt"/>
                </a:rPr>
                <a:t>pressure readings from mobile devices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327426" y="1335145"/>
              <a:ext cx="1112853" cy="226317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43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srgbClr val="545454"/>
                </a:solidFill>
                <a:latin typeface="+mn-lt"/>
              </a:endParaRPr>
            </a:p>
          </p:txBody>
        </p:sp>
        <p:pic>
          <p:nvPicPr>
            <p:cNvPr id="66" name="plane"/>
            <p:cNvPicPr>
              <a:picLocks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528" y="1539375"/>
              <a:ext cx="648662" cy="648662"/>
            </a:xfrm>
            <a:prstGeom prst="rect">
              <a:avLst/>
            </a:prstGeom>
            <a:noFill/>
          </p:spPr>
        </p:pic>
        <p:sp>
          <p:nvSpPr>
            <p:cNvPr id="68" name="Content Placeholder 6"/>
            <p:cNvSpPr txBox="1">
              <a:spLocks/>
            </p:cNvSpPr>
            <p:nvPr/>
          </p:nvSpPr>
          <p:spPr>
            <a:xfrm>
              <a:off x="3335340" y="2248589"/>
              <a:ext cx="1116809" cy="829060"/>
            </a:xfrm>
            <a:prstGeom prst="rect">
              <a:avLst/>
            </a:prstGeom>
            <a:noFill/>
            <a:effectLst/>
          </p:spPr>
          <p:txBody>
            <a:bodyPr vert="horz" lIns="68580" tIns="34290" rIns="68580" bIns="3429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600" b="1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341313" indent="-2873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300"/>
                </a:spcAft>
                <a:buClr>
                  <a:schemeClr val="accent3"/>
                </a:buClr>
                <a:buFont typeface="Wingdings" panose="05000000000000000000" pitchFamily="2" charset="2"/>
                <a:buChar char="§"/>
                <a:defRPr sz="24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88975" indent="-28575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2"/>
                </a:buClr>
                <a:buFont typeface="Arial" panose="020B0604020202020204" pitchFamily="34" charset="0"/>
                <a:buChar char="‒"/>
                <a:defRPr sz="22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defRPr/>
              </a:pPr>
              <a:r>
                <a:rPr lang="en-US" altLang="en-US" sz="1600" b="0" dirty="0">
                  <a:solidFill>
                    <a:srgbClr val="545454"/>
                  </a:solidFill>
                  <a:effectLst/>
                  <a:latin typeface="+mn-lt"/>
                </a:rPr>
                <a:t>Atmospheric data from </a:t>
              </a:r>
              <a:r>
                <a:rPr lang="en-US" altLang="en-US" sz="1800" dirty="0">
                  <a:solidFill>
                    <a:srgbClr val="00B0F0"/>
                  </a:solidFill>
                  <a:effectLst/>
                  <a:latin typeface="+mn-lt"/>
                </a:rPr>
                <a:t>50,000 </a:t>
              </a:r>
              <a:r>
                <a:rPr lang="en-US" altLang="en-US" sz="1600" b="0" dirty="0">
                  <a:solidFill>
                    <a:srgbClr val="545454"/>
                  </a:solidFill>
                  <a:effectLst/>
                  <a:latin typeface="+mn-lt"/>
                </a:rPr>
                <a:t>flights</a:t>
              </a:r>
              <a:r>
                <a:rPr lang="en-US" altLang="en-US" sz="1600" dirty="0">
                  <a:solidFill>
                    <a:srgbClr val="545454"/>
                  </a:solidFill>
                  <a:effectLst/>
                  <a:latin typeface="+mn-lt"/>
                </a:rPr>
                <a:t> </a:t>
              </a:r>
              <a:r>
                <a:rPr lang="en-US" altLang="en-US" sz="1600" b="0" dirty="0">
                  <a:solidFill>
                    <a:srgbClr val="545454"/>
                  </a:solidFill>
                  <a:effectLst/>
                  <a:latin typeface="+mn-lt"/>
                </a:rPr>
                <a:t>per day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528234" y="1335145"/>
              <a:ext cx="1112853" cy="226317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43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srgbClr val="545454"/>
                </a:solidFill>
                <a:latin typeface="+mn-lt"/>
              </a:endParaRPr>
            </a:p>
          </p:txBody>
        </p:sp>
        <p:pic>
          <p:nvPicPr>
            <p:cNvPr id="71" name="weather"/>
            <p:cNvPicPr>
              <a:picLocks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623" y="1539376"/>
              <a:ext cx="648074" cy="548035"/>
            </a:xfrm>
            <a:prstGeom prst="rect">
              <a:avLst/>
            </a:prstGeom>
            <a:noFill/>
          </p:spPr>
        </p:pic>
        <p:sp>
          <p:nvSpPr>
            <p:cNvPr id="73" name="Content Placeholder 6"/>
            <p:cNvSpPr txBox="1">
              <a:spLocks/>
            </p:cNvSpPr>
            <p:nvPr/>
          </p:nvSpPr>
          <p:spPr>
            <a:xfrm>
              <a:off x="4516363" y="2248589"/>
              <a:ext cx="1126700" cy="829060"/>
            </a:xfrm>
            <a:prstGeom prst="rect">
              <a:avLst/>
            </a:prstGeom>
            <a:noFill/>
            <a:effectLst/>
          </p:spPr>
          <p:txBody>
            <a:bodyPr vert="horz" lIns="68580" tIns="34290" rIns="68580" bIns="3429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600" b="1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341313" indent="-2873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300"/>
                </a:spcAft>
                <a:buClr>
                  <a:schemeClr val="accent3"/>
                </a:buClr>
                <a:buFont typeface="Wingdings" panose="05000000000000000000" pitchFamily="2" charset="2"/>
                <a:buChar char="§"/>
                <a:defRPr sz="24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88975" indent="-28575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2"/>
                </a:buClr>
                <a:buFont typeface="Arial" panose="020B0604020202020204" pitchFamily="34" charset="0"/>
                <a:buChar char="‒"/>
                <a:defRPr sz="22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 fontAlgn="auto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defRPr/>
              </a:pPr>
              <a:r>
                <a:rPr lang="en-US" altLang="en-US" sz="1800" dirty="0">
                  <a:solidFill>
                    <a:srgbClr val="00B0F0"/>
                  </a:solidFill>
                  <a:effectLst/>
                  <a:latin typeface="+mn-lt"/>
                </a:rPr>
                <a:t>&gt; 190,000 </a:t>
              </a:r>
              <a:r>
                <a:rPr lang="en-US" altLang="en-US" sz="1600" b="0" dirty="0">
                  <a:solidFill>
                    <a:srgbClr val="545454"/>
                  </a:solidFill>
                  <a:effectLst/>
                  <a:latin typeface="+mn-lt"/>
                </a:rPr>
                <a:t>worldwide weather stations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729046" y="1335145"/>
              <a:ext cx="1112853" cy="226317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4312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prstClr val="white"/>
                </a:solidFill>
                <a:latin typeface="+mn-lt"/>
              </a:endParaRPr>
            </a:p>
          </p:txBody>
        </p:sp>
        <p:pic>
          <p:nvPicPr>
            <p:cNvPr id="76" name="radar copy"/>
            <p:cNvPicPr>
              <a:picLocks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8974" y="1507059"/>
              <a:ext cx="556734" cy="556734"/>
            </a:xfrm>
            <a:prstGeom prst="rect">
              <a:avLst/>
            </a:prstGeom>
            <a:noFill/>
          </p:spPr>
        </p:pic>
        <p:sp>
          <p:nvSpPr>
            <p:cNvPr id="78" name="Content Placeholder 6"/>
            <p:cNvSpPr txBox="1">
              <a:spLocks/>
            </p:cNvSpPr>
            <p:nvPr/>
          </p:nvSpPr>
          <p:spPr>
            <a:xfrm>
              <a:off x="5721131" y="2248589"/>
              <a:ext cx="1171991" cy="1196748"/>
            </a:xfrm>
            <a:prstGeom prst="rect">
              <a:avLst/>
            </a:prstGeom>
            <a:noFill/>
            <a:effectLst/>
          </p:spPr>
          <p:txBody>
            <a:bodyPr vert="horz" lIns="68580" tIns="34290" rIns="68580" bIns="3429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2600" b="1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341313" indent="-2873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300"/>
                </a:spcAft>
                <a:buClr>
                  <a:schemeClr val="accent3"/>
                </a:buClr>
                <a:buFont typeface="Wingdings" panose="05000000000000000000" pitchFamily="2" charset="2"/>
                <a:buChar char="§"/>
                <a:defRPr sz="24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88975" indent="-28575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2"/>
                </a:buClr>
                <a:buFont typeface="Arial" panose="020B0604020202020204" pitchFamily="34" charset="0"/>
                <a:buChar char="‒"/>
                <a:defRPr sz="22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accent4"/>
                  </a:solidFill>
                  <a:effectLst>
                    <a:outerShdw blurRad="635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 fontAlgn="auto">
                <a:lnSpc>
                  <a:spcPct val="110000"/>
                </a:lnSpc>
                <a:spcBef>
                  <a:spcPts val="450"/>
                </a:spcBef>
                <a:spcAft>
                  <a:spcPts val="0"/>
                </a:spcAft>
                <a:defRPr/>
              </a:pPr>
              <a:r>
                <a:rPr lang="en-US" altLang="en-US" sz="1800" dirty="0" smtClean="0">
                  <a:solidFill>
                    <a:srgbClr val="00B0F0"/>
                  </a:solidFill>
                  <a:effectLst/>
                  <a:latin typeface="+mn-lt"/>
                </a:rPr>
                <a:t>&gt; 150 </a:t>
              </a:r>
              <a:r>
                <a:rPr lang="en-US" altLang="en-US" sz="1800" dirty="0">
                  <a:solidFill>
                    <a:srgbClr val="00B0F0"/>
                  </a:solidFill>
                  <a:effectLst/>
                  <a:latin typeface="+mn-lt"/>
                </a:rPr>
                <a:t>forecast models </a:t>
              </a:r>
              <a:endParaRPr lang="en-US" altLang="en-US" sz="1800" dirty="0" smtClean="0">
                <a:solidFill>
                  <a:srgbClr val="00B0F0"/>
                </a:solidFill>
                <a:effectLst/>
                <a:latin typeface="+mn-lt"/>
              </a:endParaRPr>
            </a:p>
            <a:p>
              <a:pPr algn="ctr" defTabSz="685800" fontAlgn="auto">
                <a:lnSpc>
                  <a:spcPct val="110000"/>
                </a:lnSpc>
                <a:spcBef>
                  <a:spcPts val="450"/>
                </a:spcBef>
                <a:spcAft>
                  <a:spcPts val="0"/>
                </a:spcAft>
                <a:defRPr/>
              </a:pPr>
              <a:r>
                <a:rPr lang="en-US" altLang="en-US" sz="1600" b="0" dirty="0" smtClean="0">
                  <a:solidFill>
                    <a:srgbClr val="545454"/>
                  </a:solidFill>
                  <a:effectLst/>
                  <a:latin typeface="+mn-lt"/>
                </a:rPr>
                <a:t>serve </a:t>
              </a:r>
              <a:r>
                <a:rPr lang="en-US" altLang="en-US" sz="1600" b="0" dirty="0">
                  <a:solidFill>
                    <a:srgbClr val="545454"/>
                  </a:solidFill>
                  <a:effectLst/>
                  <a:latin typeface="+mn-lt"/>
                </a:rPr>
                <a:t>as inputs to forecast</a:t>
              </a:r>
              <a:endParaRPr lang="en-US" altLang="en-US" sz="900" b="0" dirty="0">
                <a:solidFill>
                  <a:srgbClr val="545454"/>
                </a:solidFill>
                <a:effectLst/>
                <a:latin typeface="+mn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219076"/>
            <a:ext cx="8686800" cy="775597"/>
          </a:xfrm>
        </p:spPr>
        <p:txBody>
          <a:bodyPr/>
          <a:lstStyle/>
          <a:p>
            <a:r>
              <a:rPr lang="en-US" dirty="0"/>
              <a:t>Mapping The Atmosphere: </a:t>
            </a:r>
            <a:r>
              <a:rPr lang="en-US" dirty="0" smtClean="0"/>
              <a:t>a </a:t>
            </a:r>
            <a:r>
              <a:rPr lang="en-US" dirty="0"/>
              <a:t>Big Data </a:t>
            </a:r>
            <a:r>
              <a:rPr lang="en-US" dirty="0" smtClean="0"/>
              <a:t>and </a:t>
            </a:r>
            <a:r>
              <a:rPr lang="en-US" dirty="0" err="1"/>
              <a:t>IoT</a:t>
            </a:r>
            <a:r>
              <a:rPr lang="en-US" dirty="0"/>
              <a:t> Approach To Precise Weather</a:t>
            </a:r>
          </a:p>
        </p:txBody>
      </p:sp>
    </p:spTree>
    <p:extLst>
      <p:ext uri="{BB962C8B-B14F-4D97-AF65-F5344CB8AC3E}">
        <p14:creationId xmlns:p14="http://schemas.microsoft.com/office/powerpoint/2010/main" val="42494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219076"/>
            <a:ext cx="8686800" cy="553998"/>
          </a:xfrm>
        </p:spPr>
        <p:txBody>
          <a:bodyPr/>
          <a:lstStyle/>
          <a:p>
            <a:r>
              <a:rPr lang="de-DE" sz="2000" dirty="0" smtClean="0"/>
              <a:t>Through the Personal Weather Station Network of &gt;190 000 sensors, </a:t>
            </a:r>
            <a:r>
              <a:rPr lang="en-US" sz="2000" dirty="0" smtClean="0"/>
              <a:t>The Weather Company offers industry-leading weather data coverage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928003" y="916466"/>
            <a:ext cx="6874876" cy="3974201"/>
            <a:chOff x="1376999" y="1477832"/>
            <a:chExt cx="6012324" cy="3475580"/>
          </a:xfrm>
        </p:grpSpPr>
        <p:pic>
          <p:nvPicPr>
            <p:cNvPr id="1524738" name="Picture 2" descr="http://vincent.readthedocs.org/en/latest/_images/world_map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/>
          </p:blipFill>
          <p:spPr bwMode="auto">
            <a:xfrm>
              <a:off x="3681617" y="2582092"/>
              <a:ext cx="1564481" cy="978694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012" name="Oval 1"/>
            <p:cNvSpPr>
              <a:spLocks noChangeArrowheads="1"/>
            </p:cNvSpPr>
            <p:nvPr/>
          </p:nvSpPr>
          <p:spPr bwMode="auto">
            <a:xfrm>
              <a:off x="3954270" y="2785573"/>
              <a:ext cx="81000" cy="81000"/>
            </a:xfrm>
            <a:prstGeom prst="ellipse">
              <a:avLst/>
            </a:prstGeom>
            <a:solidFill>
              <a:srgbClr val="FFA605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51428" tIns="25717" rIns="51428" bIns="25717"/>
            <a:lstStyle>
              <a:lvl1pPr defTabSz="684213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684213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684213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684213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684213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endParaRPr lang="en-US" altLang="en-US" sz="600">
                <a:latin typeface="HelveticaNeueLT Std"/>
                <a:cs typeface="Arial" pitchFamily="34" charset="0"/>
              </a:endParaRPr>
            </a:p>
          </p:txBody>
        </p:sp>
        <p:cxnSp>
          <p:nvCxnSpPr>
            <p:cNvPr id="43013" name="Straight Connector 3"/>
            <p:cNvCxnSpPr>
              <a:cxnSpLocks noChangeShapeType="1"/>
            </p:cNvCxnSpPr>
            <p:nvPr/>
          </p:nvCxnSpPr>
          <p:spPr bwMode="auto">
            <a:xfrm>
              <a:off x="2646532" y="2229415"/>
              <a:ext cx="1337713" cy="595187"/>
            </a:xfrm>
            <a:prstGeom prst="line">
              <a:avLst/>
            </a:prstGeom>
            <a:noFill/>
            <a:ln w="12700" algn="ctr">
              <a:solidFill>
                <a:srgbClr val="FFA605"/>
              </a:solidFill>
              <a:prstDash val="solid"/>
              <a:round/>
              <a:headEnd/>
              <a:tailEnd/>
            </a:ln>
          </p:spPr>
        </p:cxnSp>
        <p:pic>
          <p:nvPicPr>
            <p:cNvPr id="17" name="Picture 10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1378364" y="1629558"/>
              <a:ext cx="1529953" cy="1234679"/>
            </a:xfrm>
            <a:prstGeom prst="rect">
              <a:avLst/>
            </a:prstGeom>
            <a:solidFill>
              <a:schemeClr val="accent1"/>
            </a:solidFill>
            <a:ln w="190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</p:pic>
        <p:sp>
          <p:nvSpPr>
            <p:cNvPr id="43015" name="Oval 20"/>
            <p:cNvSpPr>
              <a:spLocks noChangeArrowheads="1"/>
            </p:cNvSpPr>
            <p:nvPr/>
          </p:nvSpPr>
          <p:spPr bwMode="auto">
            <a:xfrm>
              <a:off x="4091192" y="3105504"/>
              <a:ext cx="81000" cy="81000"/>
            </a:xfrm>
            <a:prstGeom prst="ellipse">
              <a:avLst/>
            </a:prstGeom>
            <a:solidFill>
              <a:srgbClr val="FFA605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51428" tIns="25717" rIns="51428" bIns="25717"/>
            <a:lstStyle/>
            <a:p>
              <a:pPr algn="ctr" defTabSz="513160"/>
              <a:endParaRPr lang="en-US" altLang="en-US" sz="600">
                <a:latin typeface="HelveticaNeueLT Std"/>
                <a:cs typeface="Arial" pitchFamily="34" charset="0"/>
              </a:endParaRPr>
            </a:p>
          </p:txBody>
        </p:sp>
        <p:cxnSp>
          <p:nvCxnSpPr>
            <p:cNvPr id="43016" name="Straight Connector 21"/>
            <p:cNvCxnSpPr>
              <a:cxnSpLocks noChangeShapeType="1"/>
            </p:cNvCxnSpPr>
            <p:nvPr/>
          </p:nvCxnSpPr>
          <p:spPr bwMode="auto">
            <a:xfrm flipV="1">
              <a:off x="2646532" y="3149205"/>
              <a:ext cx="1452332" cy="371125"/>
            </a:xfrm>
            <a:prstGeom prst="line">
              <a:avLst/>
            </a:prstGeom>
            <a:noFill/>
            <a:ln w="12700" algn="ctr">
              <a:solidFill>
                <a:srgbClr val="FFA605"/>
              </a:solidFill>
              <a:prstDash val="solid"/>
              <a:round/>
              <a:headEnd/>
              <a:tailEnd/>
            </a:ln>
          </p:spPr>
        </p:cxnSp>
        <p:sp>
          <p:nvSpPr>
            <p:cNvPr id="43017" name="TextBox 7"/>
            <p:cNvSpPr txBox="1">
              <a:spLocks noChangeArrowheads="1"/>
            </p:cNvSpPr>
            <p:nvPr/>
          </p:nvSpPr>
          <p:spPr bwMode="auto">
            <a:xfrm>
              <a:off x="1378364" y="1477832"/>
              <a:ext cx="1529953" cy="135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wrap="none" lIns="0" tIns="0" rIns="0" bIns="0"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r>
                <a:rPr lang="en-US" altLang="en-US" sz="750" b="1" dirty="0">
                  <a:latin typeface="HelveticaNeueLT Std"/>
                </a:rPr>
                <a:t>Boston, USA</a:t>
              </a:r>
            </a:p>
          </p:txBody>
        </p:sp>
        <p:cxnSp>
          <p:nvCxnSpPr>
            <p:cNvPr id="43022" name="Straight Connector 29"/>
            <p:cNvCxnSpPr>
              <a:cxnSpLocks noChangeShapeType="1"/>
            </p:cNvCxnSpPr>
            <p:nvPr/>
          </p:nvCxnSpPr>
          <p:spPr bwMode="auto">
            <a:xfrm flipH="1" flipV="1">
              <a:off x="5184186" y="3349686"/>
              <a:ext cx="921546" cy="620271"/>
            </a:xfrm>
            <a:prstGeom prst="line">
              <a:avLst/>
            </a:prstGeom>
            <a:noFill/>
            <a:ln w="12700" algn="ctr">
              <a:solidFill>
                <a:srgbClr val="FFA605"/>
              </a:solidFill>
              <a:prstDash val="solid"/>
              <a:round/>
              <a:headEnd/>
              <a:tailEnd/>
            </a:ln>
          </p:spPr>
        </p:cxnSp>
        <p:cxnSp>
          <p:nvCxnSpPr>
            <p:cNvPr id="43024" name="Straight Connector 33"/>
            <p:cNvCxnSpPr>
              <a:cxnSpLocks noChangeShapeType="1"/>
            </p:cNvCxnSpPr>
            <p:nvPr/>
          </p:nvCxnSpPr>
          <p:spPr bwMode="auto">
            <a:xfrm flipH="1">
              <a:off x="4356804" y="2362612"/>
              <a:ext cx="1442937" cy="422961"/>
            </a:xfrm>
            <a:prstGeom prst="line">
              <a:avLst/>
            </a:prstGeom>
            <a:noFill/>
            <a:ln w="12700" algn="ctr">
              <a:solidFill>
                <a:srgbClr val="FFA605"/>
              </a:solidFill>
              <a:prstDash val="solid"/>
              <a:round/>
              <a:headEnd/>
              <a:tailEnd/>
            </a:ln>
          </p:spPr>
        </p:cxnSp>
        <p:pic>
          <p:nvPicPr>
            <p:cNvPr id="43025" name="Picture 3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9673" y="1663629"/>
              <a:ext cx="2143125" cy="722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24739" name="Picture 3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1376999" y="3095165"/>
              <a:ext cx="1532682" cy="1249547"/>
            </a:xfrm>
            <a:prstGeom prst="rect">
              <a:avLst/>
            </a:prstGeom>
            <a:solidFill>
              <a:schemeClr val="accent1"/>
            </a:solidFill>
            <a:ln w="190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24740" name="Picture 4"/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5859370" y="1638967"/>
              <a:ext cx="1529953" cy="1180897"/>
            </a:xfrm>
            <a:prstGeom prst="rect">
              <a:avLst/>
            </a:prstGeom>
            <a:solidFill>
              <a:schemeClr val="accent1"/>
            </a:solidFill>
            <a:ln w="190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24741" name="Picture 5"/>
            <p:cNvPicPr>
              <a:picLocks noChangeAspect="1" noChangeArrowheads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>
              <a:off x="5859370" y="3095910"/>
              <a:ext cx="1525406" cy="1421849"/>
            </a:xfrm>
            <a:prstGeom prst="rect">
              <a:avLst/>
            </a:prstGeom>
            <a:solidFill>
              <a:schemeClr val="accent1"/>
            </a:solidFill>
            <a:ln w="190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6999" y="4425342"/>
              <a:ext cx="1185863" cy="37986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24" name="Picture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1976" y="3846350"/>
              <a:ext cx="2101133" cy="1107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7"/>
            <p:cNvSpPr txBox="1">
              <a:spLocks noChangeArrowheads="1"/>
            </p:cNvSpPr>
            <p:nvPr/>
          </p:nvSpPr>
          <p:spPr bwMode="auto">
            <a:xfrm>
              <a:off x="3391975" y="1478764"/>
              <a:ext cx="2094836" cy="18490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altLang="en-US" sz="750" b="1" dirty="0">
                  <a:latin typeface="HelveticaNeueLT Std"/>
                </a:rPr>
                <a:t>Personal weather sensors</a:t>
              </a:r>
            </a:p>
          </p:txBody>
        </p:sp>
        <p:sp>
          <p:nvSpPr>
            <p:cNvPr id="29" name="TextBox 7"/>
            <p:cNvSpPr txBox="1">
              <a:spLocks noChangeArrowheads="1"/>
            </p:cNvSpPr>
            <p:nvPr/>
          </p:nvSpPr>
          <p:spPr bwMode="auto">
            <a:xfrm>
              <a:off x="1378364" y="2943404"/>
              <a:ext cx="1529953" cy="135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wrap="none" lIns="0" tIns="0" rIns="0" bIns="0"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altLang="en-US" sz="750" b="1" dirty="0">
                  <a:latin typeface="HelveticaNeueLT Std"/>
                </a:rPr>
                <a:t>Buenos Aires, Argentina</a:t>
              </a:r>
            </a:p>
          </p:txBody>
        </p:sp>
        <p:sp>
          <p:nvSpPr>
            <p:cNvPr id="32" name="TextBox 7"/>
            <p:cNvSpPr txBox="1">
              <a:spLocks noChangeArrowheads="1"/>
            </p:cNvSpPr>
            <p:nvPr/>
          </p:nvSpPr>
          <p:spPr bwMode="auto">
            <a:xfrm>
              <a:off x="5859370" y="1482089"/>
              <a:ext cx="1529953" cy="135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wrap="none" lIns="0" tIns="0" rIns="0" bIns="0"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altLang="en-US" sz="750" b="1" dirty="0">
                  <a:latin typeface="HelveticaNeueLT Std"/>
                </a:rPr>
                <a:t>Sydney, Australia</a:t>
              </a:r>
            </a:p>
          </p:txBody>
        </p:sp>
        <p:sp>
          <p:nvSpPr>
            <p:cNvPr id="33" name="TextBox 7"/>
            <p:cNvSpPr txBox="1">
              <a:spLocks noChangeArrowheads="1"/>
            </p:cNvSpPr>
            <p:nvPr/>
          </p:nvSpPr>
          <p:spPr bwMode="auto">
            <a:xfrm>
              <a:off x="5857096" y="2947617"/>
              <a:ext cx="1529953" cy="135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wrap="none" lIns="0" tIns="0" rIns="0" bIns="0"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altLang="en-US" sz="750" b="1" dirty="0">
                  <a:latin typeface="HelveticaNeueLT Std"/>
                </a:rPr>
                <a:t>Sydney, Australia</a:t>
              </a:r>
            </a:p>
          </p:txBody>
        </p:sp>
        <p:sp>
          <p:nvSpPr>
            <p:cNvPr id="37" name="Oval 1"/>
            <p:cNvSpPr>
              <a:spLocks noChangeArrowheads="1"/>
            </p:cNvSpPr>
            <p:nvPr/>
          </p:nvSpPr>
          <p:spPr bwMode="auto">
            <a:xfrm>
              <a:off x="5143686" y="3308669"/>
              <a:ext cx="81000" cy="81000"/>
            </a:xfrm>
            <a:prstGeom prst="ellipse">
              <a:avLst/>
            </a:prstGeom>
            <a:solidFill>
              <a:srgbClr val="FFA605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51428" tIns="25717" rIns="51428" bIns="25717"/>
            <a:lstStyle>
              <a:lvl1pPr defTabSz="684213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684213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684213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684213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684213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endParaRPr lang="en-US" altLang="en-US" sz="600">
                <a:latin typeface="HelveticaNeueLT Std"/>
                <a:cs typeface="Arial" pitchFamily="34" charset="0"/>
              </a:endParaRPr>
            </a:p>
          </p:txBody>
        </p:sp>
        <p:sp>
          <p:nvSpPr>
            <p:cNvPr id="36" name="Oval 1"/>
            <p:cNvSpPr>
              <a:spLocks noChangeArrowheads="1"/>
            </p:cNvSpPr>
            <p:nvPr/>
          </p:nvSpPr>
          <p:spPr bwMode="auto">
            <a:xfrm>
              <a:off x="4341342" y="2748729"/>
              <a:ext cx="81000" cy="81000"/>
            </a:xfrm>
            <a:prstGeom prst="ellipse">
              <a:avLst/>
            </a:prstGeom>
            <a:solidFill>
              <a:srgbClr val="FFA605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51428" tIns="25717" rIns="51428" bIns="25717"/>
            <a:lstStyle>
              <a:lvl1pPr defTabSz="684213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defTabSz="684213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defTabSz="684213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defTabSz="684213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defTabSz="684213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/>
              <a:endParaRPr lang="en-US" altLang="en-US" sz="600">
                <a:latin typeface="HelveticaNeueLT Std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574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219076"/>
            <a:ext cx="8686800" cy="997196"/>
          </a:xfrm>
        </p:spPr>
        <p:txBody>
          <a:bodyPr/>
          <a:lstStyle/>
          <a:p>
            <a:r>
              <a:rPr lang="en-US" sz="2400" dirty="0" smtClean="0"/>
              <a:t>Through a unique combination of &gt;150 forecast models, The Weather Company can deliver hyperlocal, precise and on-demand forecasts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8613" y="1365668"/>
            <a:ext cx="8310461" cy="3171498"/>
            <a:chOff x="1200151" y="1696594"/>
            <a:chExt cx="6800849" cy="25953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1" y="1696595"/>
              <a:ext cx="3280101" cy="205387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696594"/>
              <a:ext cx="3280100" cy="205387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572000" y="3825702"/>
              <a:ext cx="3429000" cy="46628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de-DE" sz="900" b="1" dirty="0">
                  <a:latin typeface="HelveticaNeueLT Std"/>
                </a:rPr>
                <a:t>The Weather Company Forecast Grid</a:t>
              </a:r>
              <a:endParaRPr lang="en-US" sz="900" b="1" dirty="0">
                <a:latin typeface="HelveticaNeueLT Std"/>
              </a:endParaRPr>
            </a:p>
            <a:p>
              <a:r>
                <a:rPr lang="en-US" sz="900" dirty="0">
                  <a:latin typeface="HelveticaNeueLT Std"/>
                </a:rPr>
                <a:t>Forecasts: On Demand, Up To 2.2 Billion Precise Locations, Updated Every 15 Minutes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00151" y="3825701"/>
              <a:ext cx="3280101" cy="341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900" b="1" dirty="0">
                  <a:latin typeface="HelveticaNeueLT Std"/>
                  <a:sym typeface="Gill Sans"/>
                </a:rPr>
                <a:t>Standard Observations</a:t>
              </a:r>
              <a:endParaRPr lang="en-US" sz="900" b="1" dirty="0">
                <a:latin typeface="HelveticaNeueLT Std"/>
                <a:sym typeface="Gill Sans"/>
              </a:endParaRPr>
            </a:p>
            <a:p>
              <a:r>
                <a:rPr lang="en-US" sz="900" dirty="0">
                  <a:latin typeface="HelveticaNeueLT Std"/>
                  <a:sym typeface="Gill Sans"/>
                </a:rPr>
                <a:t> In The Past, Relatively Few Observation Locations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8225" y="1738853"/>
              <a:ext cx="495300" cy="421481"/>
            </a:xfrm>
            <a:prstGeom prst="rect">
              <a:avLst/>
            </a:prstGeom>
            <a:solidFill>
              <a:schemeClr val="bg1"/>
            </a:solidFill>
            <a:effectLst/>
          </p:spPr>
        </p:pic>
      </p:grpSp>
    </p:spTree>
    <p:extLst>
      <p:ext uri="{BB962C8B-B14F-4D97-AF65-F5344CB8AC3E}">
        <p14:creationId xmlns:p14="http://schemas.microsoft.com/office/powerpoint/2010/main" val="70976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8612" y="711149"/>
            <a:ext cx="8889853" cy="3929990"/>
            <a:chOff x="1343025" y="984323"/>
            <a:chExt cx="6457950" cy="2854904"/>
          </a:xfrm>
        </p:grpSpPr>
        <p:sp>
          <p:nvSpPr>
            <p:cNvPr id="156" name="Shape 156"/>
            <p:cNvSpPr/>
            <p:nvPr/>
          </p:nvSpPr>
          <p:spPr>
            <a:xfrm>
              <a:off x="1343025" y="984323"/>
              <a:ext cx="64579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lIns="68558" tIns="34270" rIns="68558" bIns="3427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SzPct val="25000"/>
                <a:defRPr/>
              </a:pPr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Calibri"/>
                  <a:cs typeface="Arial" pitchFamily="34" charset="0"/>
                  <a:sym typeface="Calibri"/>
                </a:rPr>
                <a:t>Forecast for </a:t>
              </a:r>
              <a:r>
                <a:rPr lang="en-US" sz="1400" b="1" dirty="0">
                  <a:solidFill>
                    <a:srgbClr val="00B0F0"/>
                  </a:solidFill>
                  <a:latin typeface="+mn-lt"/>
                  <a:ea typeface="Calibri"/>
                  <a:cs typeface="Arial" pitchFamily="34" charset="0"/>
                  <a:sym typeface="Calibri"/>
                </a:rPr>
                <a:t>Super Typhoon </a:t>
              </a:r>
              <a:r>
                <a:rPr lang="en-US" sz="1400" b="1" dirty="0" err="1">
                  <a:solidFill>
                    <a:srgbClr val="00B0F0"/>
                  </a:solidFill>
                  <a:latin typeface="+mn-lt"/>
                  <a:ea typeface="Calibri"/>
                  <a:cs typeface="Arial" pitchFamily="34" charset="0"/>
                  <a:sym typeface="Calibri"/>
                </a:rPr>
                <a:t>Soudelor</a:t>
              </a:r>
              <a:r>
                <a:rPr lang="en-US" sz="1400" b="1" dirty="0">
                  <a:solidFill>
                    <a:srgbClr val="00B0F0"/>
                  </a:solidFill>
                  <a:latin typeface="+mn-lt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Calibri"/>
                  <a:cs typeface="Arial" pitchFamily="34" charset="0"/>
                  <a:sym typeface="Calibri"/>
                </a:rPr>
                <a:t>issued August 3, 2015</a:t>
              </a:r>
            </a:p>
          </p:txBody>
        </p:sp>
        <p:sp>
          <p:nvSpPr>
            <p:cNvPr id="54275" name="Shape 157"/>
            <p:cNvSpPr txBox="1">
              <a:spLocks noChangeArrowheads="1"/>
            </p:cNvSpPr>
            <p:nvPr/>
          </p:nvSpPr>
          <p:spPr bwMode="auto">
            <a:xfrm>
              <a:off x="1600200" y="1724025"/>
              <a:ext cx="2400300" cy="275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58" tIns="34270" rIns="68558" bIns="34270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latin typeface="+mn-lt"/>
                <a:cs typeface="Arial" pitchFamily="34" charset="0"/>
                <a:sym typeface="Arial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28072" y="1382186"/>
              <a:ext cx="5029879" cy="1652412"/>
              <a:chOff x="325438" y="2286000"/>
              <a:chExt cx="8683625" cy="2852738"/>
            </a:xfrm>
          </p:grpSpPr>
          <p:pic>
            <p:nvPicPr>
              <p:cNvPr id="54277" name="Shape 160"/>
              <p:cNvPicPr preferRelativeResize="0"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438" y="2286000"/>
                <a:ext cx="4238625" cy="285273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278" name="Shape 160"/>
              <p:cNvPicPr preferRelativeResize="0"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5200" y="2286000"/>
                <a:ext cx="4233863" cy="284797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3125" y="1414399"/>
              <a:ext cx="495300" cy="421481"/>
            </a:xfrm>
            <a:prstGeom prst="rect">
              <a:avLst/>
            </a:prstGeom>
            <a:solidFill>
              <a:schemeClr val="bg1"/>
            </a:solidFill>
            <a:effectLst/>
          </p:spPr>
        </p:pic>
        <p:sp>
          <p:nvSpPr>
            <p:cNvPr id="54280" name="TextBox 2"/>
            <p:cNvSpPr txBox="1">
              <a:spLocks noChangeArrowheads="1"/>
            </p:cNvSpPr>
            <p:nvPr/>
          </p:nvSpPr>
          <p:spPr bwMode="auto">
            <a:xfrm>
              <a:off x="1368641" y="3079051"/>
              <a:ext cx="2514600" cy="760176"/>
            </a:xfrm>
            <a:prstGeom prst="rect">
              <a:avLst/>
            </a:prstGeom>
            <a:extLst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HelveticaNeueLT Std"/>
                </a:defRPr>
              </a:lvl1pPr>
              <a:lvl2pPr lvl="1"/>
            </a:lstStyle>
            <a:p>
              <a:pPr>
                <a:spcBef>
                  <a:spcPts val="450"/>
                </a:spcBef>
              </a:pPr>
              <a:r>
                <a:rPr lang="en-US" altLang="en-US" sz="1100" b="1" dirty="0">
                  <a:latin typeface="+mn-lt"/>
                </a:rPr>
                <a:t>Joint Typhoon Warning Center (JTWC)</a:t>
              </a:r>
            </a:p>
            <a:p>
              <a:pPr marL="128588" indent="-128588">
                <a:spcBef>
                  <a:spcPts val="450"/>
                </a:spcBef>
                <a:buFont typeface="Wingdings" panose="05000000000000000000" pitchFamily="2" charset="2"/>
                <a:buChar char="§"/>
              </a:pPr>
              <a:r>
                <a:rPr lang="en-US" altLang="en-US" sz="1100" dirty="0">
                  <a:latin typeface="+mn-lt"/>
                </a:rPr>
                <a:t>Traditional government cone of uncertainty uses standardized risk analysis for scenario </a:t>
              </a:r>
            </a:p>
            <a:p>
              <a:pPr marL="128588" indent="-128588">
                <a:spcBef>
                  <a:spcPts val="450"/>
                </a:spcBef>
                <a:buFont typeface="Wingdings" panose="05000000000000000000" pitchFamily="2" charset="2"/>
                <a:buChar char="§"/>
              </a:pPr>
              <a:r>
                <a:rPr lang="en-US" altLang="en-US" sz="1100" dirty="0">
                  <a:latin typeface="+mn-lt"/>
                </a:rPr>
                <a:t>Limits risk planning</a:t>
              </a:r>
            </a:p>
            <a:p>
              <a:pPr>
                <a:spcBef>
                  <a:spcPts val="450"/>
                </a:spcBef>
              </a:pPr>
              <a:endParaRPr lang="en-US" altLang="en-US" sz="1100" dirty="0">
                <a:latin typeface="+mn-lt"/>
              </a:endParaRPr>
            </a:p>
          </p:txBody>
        </p:sp>
        <p:sp>
          <p:nvSpPr>
            <p:cNvPr id="54281" name="TextBox 10"/>
            <p:cNvSpPr txBox="1">
              <a:spLocks noChangeArrowheads="1"/>
            </p:cNvSpPr>
            <p:nvPr/>
          </p:nvSpPr>
          <p:spPr bwMode="auto">
            <a:xfrm>
              <a:off x="4005540" y="3120925"/>
              <a:ext cx="2233336" cy="602925"/>
            </a:xfrm>
            <a:prstGeom prst="rect">
              <a:avLst/>
            </a:prstGeom>
            <a:extLst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HelveticaNeueLT Std"/>
                </a:defRPr>
              </a:lvl1pPr>
              <a:lvl2pPr lvl="1"/>
            </a:lstStyle>
            <a:p>
              <a:pPr>
                <a:spcBef>
                  <a:spcPts val="450"/>
                </a:spcBef>
              </a:pPr>
              <a:r>
                <a:rPr lang="en-US" altLang="en-US" sz="1100" b="1" dirty="0">
                  <a:latin typeface="+mn-lt"/>
                </a:rPr>
                <a:t>TWC Tropical Prediction </a:t>
              </a:r>
            </a:p>
            <a:p>
              <a:pPr marL="128588" indent="-128588">
                <a:spcBef>
                  <a:spcPts val="450"/>
                </a:spcBef>
                <a:buFont typeface="Wingdings" panose="05000000000000000000" pitchFamily="2" charset="2"/>
                <a:buChar char="§"/>
              </a:pPr>
              <a:r>
                <a:rPr lang="en-US" altLang="en-US" sz="1100" dirty="0">
                  <a:latin typeface="+mn-lt"/>
                </a:rPr>
                <a:t>Cone better defined</a:t>
              </a:r>
            </a:p>
            <a:p>
              <a:pPr marL="128588" indent="-128588">
                <a:spcBef>
                  <a:spcPts val="450"/>
                </a:spcBef>
                <a:buFont typeface="Wingdings" panose="05000000000000000000" pitchFamily="2" charset="2"/>
                <a:buChar char="§"/>
              </a:pPr>
              <a:r>
                <a:rPr lang="en-US" altLang="en-US" sz="1100" dirty="0">
                  <a:latin typeface="+mn-lt"/>
                </a:rPr>
                <a:t>Uses multi-member ensembles with distribution learning algorithms 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Forecasts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4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15019" y="1345976"/>
            <a:ext cx="2520000" cy="1041384"/>
          </a:xfrm>
          <a:prstGeom prst="rect">
            <a:avLst/>
          </a:prstGeom>
          <a:solidFill>
            <a:srgbClr val="F2F2F2"/>
          </a:solidFill>
          <a:ln w="9525">
            <a:solidFill>
              <a:srgbClr val="60606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lIns="51435" tIns="25718" rIns="51435" bIns="25718"/>
          <a:lstStyle/>
          <a:p>
            <a:pPr algn="ctr"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808080"/>
                </a:solidFill>
                <a:latin typeface="+mn-lt"/>
                <a:ea typeface="ＭＳ Ｐゴシック" charset="-128"/>
              </a:rPr>
              <a:t>Historical Weather</a:t>
            </a:r>
          </a:p>
          <a:p>
            <a:pPr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808080"/>
                </a:solidFill>
                <a:latin typeface="+mn-lt"/>
                <a:ea typeface="ＭＳ Ｐゴシック" charset="-128"/>
              </a:rPr>
              <a:t>Historic weather observations from stations and crowd-sourced sensors including proprietary radar-derived severe weather data sets (i.e. hail, temperature, wind, humidity, pressure, dew point, visibility, and UV Index).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15019" y="2498207"/>
            <a:ext cx="2520000" cy="768640"/>
          </a:xfrm>
          <a:prstGeom prst="rect">
            <a:avLst/>
          </a:prstGeom>
          <a:solidFill>
            <a:srgbClr val="F2F2F2"/>
          </a:solidFill>
          <a:ln w="9525">
            <a:solidFill>
              <a:srgbClr val="60606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lIns="51435" tIns="25718" rIns="51435" bIns="25718"/>
          <a:lstStyle/>
          <a:p>
            <a:pPr algn="ctr">
              <a:spcBef>
                <a:spcPts val="338"/>
              </a:spcBef>
            </a:pPr>
            <a:r>
              <a:rPr lang="en-US" sz="1000" b="1" dirty="0">
                <a:solidFill>
                  <a:srgbClr val="808080"/>
                </a:solidFill>
                <a:latin typeface="+mn-lt"/>
                <a:ea typeface="ＭＳ Ｐゴシック" charset="-128"/>
              </a:rPr>
              <a:t>Location Data</a:t>
            </a:r>
          </a:p>
          <a:p>
            <a:pPr>
              <a:spcBef>
                <a:spcPts val="338"/>
              </a:spcBef>
            </a:pPr>
            <a:r>
              <a:rPr lang="en-US" sz="800" dirty="0">
                <a:solidFill>
                  <a:srgbClr val="808080"/>
                </a:solidFill>
                <a:latin typeface="+mn-lt"/>
                <a:ea typeface="ＭＳ Ｐゴシック" charset="-128"/>
              </a:rPr>
              <a:t>TWC Proprietary Data tracking movement patterns for tens of millions of Mobile App Users for use in Analytics</a:t>
            </a:r>
            <a:r>
              <a:rPr lang="en-US" sz="800" dirty="0" smtClean="0">
                <a:solidFill>
                  <a:srgbClr val="808080"/>
                </a:solidFill>
                <a:latin typeface="+mn-lt"/>
                <a:ea typeface="ＭＳ Ｐゴシック" charset="-128"/>
              </a:rPr>
              <a:t>.</a:t>
            </a:r>
          </a:p>
          <a:p>
            <a:pPr>
              <a:spcBef>
                <a:spcPts val="338"/>
              </a:spcBef>
            </a:pPr>
            <a:endParaRPr lang="de-DE" sz="800" dirty="0">
              <a:solidFill>
                <a:srgbClr val="808080"/>
              </a:solidFill>
              <a:latin typeface="+mn-lt"/>
              <a:ea typeface="ＭＳ Ｐゴシック" charset="-128"/>
            </a:endParaRPr>
          </a:p>
          <a:p>
            <a:pPr>
              <a:spcBef>
                <a:spcPts val="338"/>
              </a:spcBef>
            </a:pPr>
            <a:r>
              <a:rPr lang="de-DE" sz="800" b="1" dirty="0" smtClean="0">
                <a:solidFill>
                  <a:srgbClr val="C00000"/>
                </a:solidFill>
                <a:latin typeface="+mn-lt"/>
                <a:ea typeface="ＭＳ Ｐゴシック" charset="-128"/>
              </a:rPr>
              <a:t>Caveat: usability for Europe under investigation</a:t>
            </a:r>
            <a:endParaRPr lang="en-US" sz="800" b="1" dirty="0">
              <a:solidFill>
                <a:srgbClr val="C00000"/>
              </a:solidFill>
              <a:latin typeface="+mn-lt"/>
              <a:ea typeface="ＭＳ Ｐゴシック" charset="-128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122081" y="1345975"/>
            <a:ext cx="2520000" cy="720510"/>
          </a:xfrm>
          <a:prstGeom prst="rect">
            <a:avLst/>
          </a:prstGeom>
          <a:solidFill>
            <a:srgbClr val="F2F2F2"/>
          </a:solidFill>
          <a:ln w="9525">
            <a:solidFill>
              <a:srgbClr val="60606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lIns="51435" tIns="25718" rIns="51435" bIns="25718"/>
          <a:lstStyle/>
          <a:p>
            <a:pPr algn="ctr"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808080"/>
                </a:solidFill>
                <a:latin typeface="+mn-lt"/>
                <a:ea typeface="ＭＳ Ｐゴシック" charset="-128"/>
              </a:rPr>
              <a:t>Current Conditions</a:t>
            </a:r>
          </a:p>
          <a:p>
            <a:pPr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808080"/>
                </a:solidFill>
                <a:latin typeface="+mn-lt"/>
                <a:ea typeface="ＭＳ Ｐゴシック" charset="-128"/>
              </a:rPr>
              <a:t>Current weather observations from stations and crowd-sourced sensors, including proprietary, interpolated 500 meter grids.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122810" y="2184989"/>
            <a:ext cx="2520000" cy="663627"/>
          </a:xfrm>
          <a:prstGeom prst="rect">
            <a:avLst/>
          </a:prstGeom>
          <a:solidFill>
            <a:srgbClr val="F2F2F2"/>
          </a:solidFill>
          <a:ln w="9525">
            <a:solidFill>
              <a:srgbClr val="60606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lIns="51435" tIns="25718" rIns="51435" bIns="25718"/>
          <a:lstStyle/>
          <a:p>
            <a:pPr algn="ctr"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808080"/>
                </a:solidFill>
                <a:latin typeface="+mn-lt"/>
                <a:ea typeface="ＭＳ Ｐゴシック" charset="-128"/>
              </a:rPr>
              <a:t>Severe Weather Disaster</a:t>
            </a:r>
          </a:p>
          <a:p>
            <a:pPr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808080"/>
                </a:solidFill>
                <a:latin typeface="+mn-lt"/>
                <a:ea typeface="ＭＳ Ｐゴシック" charset="-128"/>
              </a:rPr>
              <a:t>Hail, tornado, wind, snow, rain, ice, and lightning reports in real-time and previous 24-hour observations. 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122081" y="2967120"/>
            <a:ext cx="2520000" cy="421513"/>
          </a:xfrm>
          <a:prstGeom prst="rect">
            <a:avLst/>
          </a:prstGeom>
          <a:solidFill>
            <a:srgbClr val="F2F2F2"/>
          </a:solidFill>
          <a:ln w="9525">
            <a:solidFill>
              <a:srgbClr val="60606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lIns="51435" tIns="25718" rIns="51435" bIns="25718"/>
          <a:lstStyle/>
          <a:p>
            <a:pPr algn="ctr"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808080"/>
                </a:solidFill>
                <a:latin typeface="+mn-lt"/>
                <a:ea typeface="ＭＳ Ｐゴシック" charset="-128"/>
              </a:rPr>
              <a:t>Lifestyle</a:t>
            </a:r>
          </a:p>
          <a:p>
            <a:pPr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808080"/>
                </a:solidFill>
                <a:latin typeface="+mn-lt"/>
                <a:ea typeface="ＭＳ Ｐゴシック" charset="-128"/>
              </a:rPr>
              <a:t>Air quality, pollen, and flu data. 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122810" y="3507138"/>
            <a:ext cx="2520000" cy="538194"/>
          </a:xfrm>
          <a:prstGeom prst="rect">
            <a:avLst/>
          </a:prstGeom>
          <a:solidFill>
            <a:srgbClr val="F2F2F2"/>
          </a:solidFill>
          <a:ln w="9525">
            <a:solidFill>
              <a:srgbClr val="60606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lIns="51435" tIns="25718" rIns="51435" bIns="25718"/>
          <a:lstStyle/>
          <a:p>
            <a:pPr algn="ctr"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808080"/>
                </a:solidFill>
                <a:latin typeface="+mn-lt"/>
                <a:ea typeface="ＭＳ Ｐゴシック" charset="-128"/>
              </a:rPr>
              <a:t>Weather Imagery</a:t>
            </a:r>
          </a:p>
          <a:p>
            <a:pPr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808080"/>
                </a:solidFill>
                <a:latin typeface="+mn-lt"/>
                <a:ea typeface="ＭＳ Ｐゴシック" charset="-128"/>
              </a:rPr>
              <a:t>Radar, Doppler, and global satellite imagery updated 5-60 minutes. 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122811" y="4163839"/>
            <a:ext cx="2520000" cy="660710"/>
          </a:xfrm>
          <a:prstGeom prst="rect">
            <a:avLst/>
          </a:prstGeom>
          <a:solidFill>
            <a:srgbClr val="F2F2F2"/>
          </a:solidFill>
          <a:ln w="9525">
            <a:solidFill>
              <a:srgbClr val="60606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lIns="51435" tIns="25718" rIns="51435" bIns="25718"/>
          <a:lstStyle/>
          <a:p>
            <a:pPr algn="ctr"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808080"/>
                </a:solidFill>
                <a:latin typeface="+mn-lt"/>
                <a:ea typeface="ＭＳ Ｐゴシック" charset="-128"/>
              </a:rPr>
              <a:t>Alerts &amp; Notification Package</a:t>
            </a:r>
          </a:p>
          <a:p>
            <a:pPr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808080"/>
                </a:solidFill>
                <a:latin typeface="+mn-lt"/>
                <a:ea typeface="ＭＳ Ｐゴシック" charset="-128"/>
              </a:rPr>
              <a:t>Severe weather, wildfire, and earthquake alerts notification in real-time and immediate future (1-5 days). 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5829874" y="1345976"/>
            <a:ext cx="2520000" cy="819689"/>
          </a:xfrm>
          <a:prstGeom prst="rect">
            <a:avLst/>
          </a:prstGeom>
          <a:solidFill>
            <a:srgbClr val="F2F2F2"/>
          </a:solidFill>
          <a:ln w="9525">
            <a:solidFill>
              <a:srgbClr val="60606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lIns="51435" tIns="25718" rIns="51435" bIns="25718"/>
          <a:lstStyle/>
          <a:p>
            <a:pPr algn="ctr"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808080"/>
                </a:solidFill>
                <a:latin typeface="+mn-lt"/>
                <a:ea typeface="ＭＳ Ｐゴシック" charset="-128"/>
              </a:rPr>
              <a:t>Seasonal Forecast</a:t>
            </a:r>
          </a:p>
          <a:p>
            <a:pPr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808080"/>
                </a:solidFill>
                <a:latin typeface="+mn-lt"/>
                <a:ea typeface="ＭＳ Ｐゴシック" charset="-128"/>
              </a:rPr>
              <a:t>Comprehensive long-range forecast beyond traditional 15-day forecast. Temperature and precipitation anomaly predictions extend 4 months into the future. 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5829874" y="2305684"/>
            <a:ext cx="2520000" cy="714675"/>
          </a:xfrm>
          <a:prstGeom prst="rect">
            <a:avLst/>
          </a:prstGeom>
          <a:solidFill>
            <a:srgbClr val="F2F2F2"/>
          </a:solidFill>
          <a:ln w="9525">
            <a:solidFill>
              <a:srgbClr val="60606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lIns="51435" tIns="25718" rIns="51435" bIns="25718"/>
          <a:lstStyle/>
          <a:p>
            <a:pPr algn="ctr"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808080"/>
                </a:solidFill>
                <a:latin typeface="+mn-lt"/>
                <a:ea typeface="ＭＳ Ｐゴシック" charset="-128"/>
              </a:rPr>
              <a:t>Tropical Weather Forecast</a:t>
            </a:r>
          </a:p>
          <a:p>
            <a:pPr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808080"/>
                </a:solidFill>
                <a:latin typeface="+mn-lt"/>
                <a:ea typeface="ＭＳ Ｐゴシック" charset="-128"/>
              </a:rPr>
              <a:t>Probabilistic, global hurricane forecasts up to 15 days in the future; water levels, surges, and wave height levels up to 48 hours in the future.  </a:t>
            </a: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5829874" y="3145792"/>
            <a:ext cx="2520000" cy="713216"/>
          </a:xfrm>
          <a:prstGeom prst="rect">
            <a:avLst/>
          </a:prstGeom>
          <a:solidFill>
            <a:srgbClr val="F2F2F2"/>
          </a:solidFill>
          <a:ln w="9525">
            <a:solidFill>
              <a:srgbClr val="60606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lIns="51435" tIns="25718" rIns="51435" bIns="25718"/>
          <a:lstStyle/>
          <a:p>
            <a:pPr algn="ctr"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808080"/>
                </a:solidFill>
                <a:latin typeface="+mn-lt"/>
                <a:ea typeface="ＭＳ Ｐゴシック" charset="-128"/>
              </a:rPr>
              <a:t>Enhanced Forecast</a:t>
            </a:r>
          </a:p>
          <a:p>
            <a:pPr fontAlgn="auto">
              <a:spcBef>
                <a:spcPts val="338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808080"/>
                </a:solidFill>
                <a:latin typeface="+mn-lt"/>
                <a:ea typeface="ＭＳ Ｐゴシック" charset="-128"/>
              </a:rPr>
              <a:t>Global forecast visualization and polygon data for integration into any GIS platforms, including 15-day hourly forecasts. 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415019" y="761107"/>
            <a:ext cx="8121048" cy="560072"/>
          </a:xfrm>
          <a:prstGeom prst="rightArrow">
            <a:avLst>
              <a:gd name="adj1" fmla="val 50881"/>
              <a:gd name="adj2" fmla="val 57805"/>
            </a:avLst>
          </a:prstGeom>
          <a:gradFill flip="none" rotWithShape="1">
            <a:gsLst>
              <a:gs pos="0">
                <a:srgbClr val="00929E"/>
              </a:gs>
              <a:gs pos="100000">
                <a:srgbClr val="12818C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51435" tIns="25718" rIns="51435" bIns="25718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00" kern="0" dirty="0">
              <a:solidFill>
                <a:srgbClr val="000000"/>
              </a:solidFill>
              <a:latin typeface="+mn-lt"/>
              <a:ea typeface="ＭＳ Ｐゴシック" charset="-128"/>
            </a:endParaRPr>
          </a:p>
        </p:txBody>
      </p:sp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1432613" y="918628"/>
            <a:ext cx="819135" cy="221599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600" kern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Historical</a:t>
            </a:r>
          </a:p>
        </p:txBody>
      </p:sp>
      <p:sp>
        <p:nvSpPr>
          <p:cNvPr id="23" name="TextBox 4"/>
          <p:cNvSpPr txBox="1">
            <a:spLocks noChangeArrowheads="1"/>
          </p:cNvSpPr>
          <p:nvPr/>
        </p:nvSpPr>
        <p:spPr bwMode="auto">
          <a:xfrm>
            <a:off x="4113460" y="917170"/>
            <a:ext cx="671659" cy="221599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600" kern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Current</a:t>
            </a:r>
          </a:p>
        </p:txBody>
      </p:sp>
      <p:sp>
        <p:nvSpPr>
          <p:cNvPr id="24" name="TextBox 6"/>
          <p:cNvSpPr txBox="1">
            <a:spLocks noChangeArrowheads="1"/>
          </p:cNvSpPr>
          <p:nvPr/>
        </p:nvSpPr>
        <p:spPr bwMode="auto">
          <a:xfrm>
            <a:off x="6744664" y="917170"/>
            <a:ext cx="573874" cy="221599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600" kern="0" dirty="0">
                <a:solidFill>
                  <a:srgbClr val="FFFFFF"/>
                </a:solidFill>
                <a:latin typeface="+mn-lt"/>
                <a:cs typeface="Arial" panose="020B0604020202020204" pitchFamily="34" charset="0"/>
              </a:rPr>
              <a:t>Future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Data Packages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801298"/>
            <a:ext cx="2504502" cy="5909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All data packages accessible via programmatic API for integration into 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0820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XTREME\PIN.PNG"/>
  <p:tag name="PXPSD_PNGPATH" val="XTREME\"/>
  <p:tag name="PXPSD_PNGFILENAME" val="PIN.PNG"/>
  <p:tag name="PXPSD_LAYERNAME" val="Pin"/>
  <p:tag name="PXPSD_PSDPATH" val="PSD\"/>
  <p:tag name="PXPSD_PSDFILENAME" val="WC_Icons.PSD"/>
  <p:tag name="PXPSD_PSDSOURCE" val="C:\Users\Greg McMullen\Desktop\WeatherCompany\PSD\WC_Icons.PSD"/>
  <p:tag name=" PXPSD_PSDSOURCELAYER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XTREME\MOBILE.PNG"/>
  <p:tag name="PXPSD_PNGPATH" val="XTREME\"/>
  <p:tag name="PXPSD_PNGFILENAME" val="MOBILE.PNG"/>
  <p:tag name="PXPSD_LAYERNAME" val="mobile"/>
  <p:tag name="PXPSD_PSDPATH" val="PSD\"/>
  <p:tag name="PXPSD_PSDFILENAME" val="WC_Icons.PSD"/>
  <p:tag name="PXPSD_PSDSOURCE" val="C:\Users\Greg McMullen\Desktop\WeatherCompany\PSD\WC_Icons.PSD"/>
  <p:tag name=" PXPSD_PSDSOURCELAYER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XTREME\PLANE.PNG"/>
  <p:tag name="PXPSD_PNGPATH" val="XTREME\"/>
  <p:tag name="PXPSD_PNGFILENAME" val="PLANE.PNG"/>
  <p:tag name="PXPSD_LAYERNAME" val="plane"/>
  <p:tag name="PXPSD_PSDPATH" val="PSD\"/>
  <p:tag name="PXPSD_PSDFILENAME" val="WC_Icons.PSD"/>
  <p:tag name="PXPSD_PSDSOURCE" val="C:\Users\Greg McMullen\Desktop\WeatherCompany\PSD\WC_Icons.PSD"/>
  <p:tag name=" PXPSD_PSDSOURCELAY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XTREME\WEATHER.PNG"/>
  <p:tag name="PXPSD_PNGPATH" val="XTREME\"/>
  <p:tag name="PXPSD_PNGFILENAME" val="WEATHER.PNG"/>
  <p:tag name="PXPSD_LAYERNAME" val="weather"/>
  <p:tag name="PXPSD_PSDPATH" val="PSD\"/>
  <p:tag name="PXPSD_PSDFILENAME" val="WC_Icons.PSD"/>
  <p:tag name="PXPSD_PSDSOURCE" val="C:\Users\Greg McMullen\Desktop\WeatherCompany\PSD\WC_Icons.PSD"/>
  <p:tag name=" PXPSD_PSDSOURCELAY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XTREME\RADAR COPY.PNG"/>
  <p:tag name="PXPSD_PNGPATH" val="XTREME\"/>
  <p:tag name="PXPSD_PNGFILENAME" val="RADAR COPY.PNG"/>
  <p:tag name="PXPSD_LAYERNAME" val="radar copy"/>
  <p:tag name="PXPSD_PSDPATH" val="PSD\"/>
  <p:tag name="PXPSD_PSDFILENAME" val="WC_Icons.PSD"/>
  <p:tag name="PXPSD_PSDSOURCE" val="C:\Users\Greg McMullen\Desktop\WeatherCompany\PSD\WC_Icons.PSD"/>
  <p:tag name=" PXPSD_PSDSOURCELAYER" val="2"/>
</p:tagLst>
</file>

<file path=ppt/theme/theme1.xml><?xml version="1.0" encoding="utf-8"?>
<a:theme xmlns:a="http://schemas.openxmlformats.org/drawingml/2006/main" name="Template for Re-structure Comms Call 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BM Presentation Template 16x9 - Dec 2014.pptx" id="{C0C0AD18-8E2D-481C-AED4-07AA27335B6B}" vid="{1CCC2FB4-42F5-44DF-9D49-91DDFF1C52E9}"/>
    </a:ext>
  </a:extLst>
</a:theme>
</file>

<file path=ppt/theme/theme2.xml><?xml version="1.0" encoding="utf-8"?>
<a:theme xmlns:a="http://schemas.openxmlformats.org/drawingml/2006/main" name="1_FFFMastercopy_IQ170215">
  <a:themeElements>
    <a:clrScheme name="Custom 2">
      <a:dk1>
        <a:srgbClr val="262626"/>
      </a:dk1>
      <a:lt1>
        <a:sysClr val="window" lastClr="FFFFFF"/>
      </a:lt1>
      <a:dk2>
        <a:srgbClr val="002060"/>
      </a:dk2>
      <a:lt2>
        <a:srgbClr val="00B0F0"/>
      </a:lt2>
      <a:accent1>
        <a:srgbClr val="0070C0"/>
      </a:accent1>
      <a:accent2>
        <a:srgbClr val="8C0052"/>
      </a:accent2>
      <a:accent3>
        <a:srgbClr val="92D050"/>
      </a:accent3>
      <a:accent4>
        <a:srgbClr val="EE3E96"/>
      </a:accent4>
      <a:accent5>
        <a:srgbClr val="003F69"/>
      </a:accent5>
      <a:accent6>
        <a:srgbClr val="7F7F7F"/>
      </a:accent6>
      <a:hlink>
        <a:srgbClr val="00B0F0"/>
      </a:hlink>
      <a:folHlink>
        <a:srgbClr val="002060"/>
      </a:folHlink>
    </a:clrScheme>
    <a:fontScheme name="Fit for the Future master">
      <a:majorFont>
        <a:latin typeface="Lubalin for IBM Demi"/>
        <a:ea typeface="MS PGothic"/>
        <a:cs typeface="Arial"/>
      </a:majorFont>
      <a:minorFont>
        <a:latin typeface="HelvNeue for IBM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BS Europe Common FFF  Template - v3.2.potx" id="{29F09C6F-F4E7-4761-AE47-736E7DCCB146}" vid="{3D23EAE4-6A1E-427C-AAAE-ED271EF218C0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for Re-structure Comms Call .potx</Template>
  <TotalTime>0</TotalTime>
  <Words>464</Words>
  <Application>Microsoft Office PowerPoint</Application>
  <PresentationFormat>On-screen Show (16:9)</PresentationFormat>
  <Paragraphs>67</Paragraphs>
  <Slides>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25" baseType="lpstr">
      <vt:lpstr>MS PGothic</vt:lpstr>
      <vt:lpstr>MS PGothic</vt:lpstr>
      <vt:lpstr>Arial</vt:lpstr>
      <vt:lpstr>Bodoni 72 Bold</vt:lpstr>
      <vt:lpstr>Bodoni 72 Book</vt:lpstr>
      <vt:lpstr>Bodoni 72 Smallcaps Book</vt:lpstr>
      <vt:lpstr>Calibri</vt:lpstr>
      <vt:lpstr>Gill Sans</vt:lpstr>
      <vt:lpstr>Helvetica</vt:lpstr>
      <vt:lpstr>HelveticaNeueLT Std</vt:lpstr>
      <vt:lpstr>HelvNeue for IBM</vt:lpstr>
      <vt:lpstr>HelvNeue Light for IBM</vt:lpstr>
      <vt:lpstr>HelvNeue Roman for IBM</vt:lpstr>
      <vt:lpstr>Lubalin for IBM Demi</vt:lpstr>
      <vt:lpstr>Lucida Grande</vt:lpstr>
      <vt:lpstr>Wingdings</vt:lpstr>
      <vt:lpstr>Template for Re-structure Comms Call </vt:lpstr>
      <vt:lpstr>1_FFFMastercopy_IQ170215</vt:lpstr>
      <vt:lpstr>think-cell Slide</vt:lpstr>
      <vt:lpstr>The Weather Company is the #1 provider of weather data in the world</vt:lpstr>
      <vt:lpstr>Mapping The Atmosphere: a Big Data and IoT Approach To Precise Weather</vt:lpstr>
      <vt:lpstr>Through the Personal Weather Station Network of &gt;190 000 sensors, The Weather Company offers industry-leading weather data coverage</vt:lpstr>
      <vt:lpstr>Through a unique combination of &gt;150 forecast models, The Weather Company can deliver hyperlocal, precise and on-demand forecasts</vt:lpstr>
      <vt:lpstr>Probabilistic Forecasts</vt:lpstr>
      <vt:lpstr>Weather Data Packages</vt:lpstr>
    </vt:vector>
  </TitlesOfParts>
  <Company>IBM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ADMINIBM</cp:lastModifiedBy>
  <cp:revision>335</cp:revision>
  <dcterms:created xsi:type="dcterms:W3CDTF">2014-12-08T21:56:56Z</dcterms:created>
  <dcterms:modified xsi:type="dcterms:W3CDTF">2016-06-08T11:01:00Z</dcterms:modified>
</cp:coreProperties>
</file>